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9" r:id="rId4"/>
  </p:sldMasterIdLst>
  <p:notesMasterIdLst>
    <p:notesMasterId r:id="rId33"/>
  </p:notesMasterIdLst>
  <p:sldIdLst>
    <p:sldId id="256" r:id="rId5"/>
    <p:sldId id="295" r:id="rId6"/>
    <p:sldId id="316" r:id="rId7"/>
    <p:sldId id="317" r:id="rId8"/>
    <p:sldId id="318" r:id="rId9"/>
    <p:sldId id="319" r:id="rId10"/>
    <p:sldId id="297" r:id="rId11"/>
    <p:sldId id="296" r:id="rId12"/>
    <p:sldId id="303" r:id="rId13"/>
    <p:sldId id="304" r:id="rId14"/>
    <p:sldId id="305" r:id="rId15"/>
    <p:sldId id="313" r:id="rId16"/>
    <p:sldId id="312" r:id="rId17"/>
    <p:sldId id="306" r:id="rId18"/>
    <p:sldId id="307" r:id="rId19"/>
    <p:sldId id="308" r:id="rId20"/>
    <p:sldId id="311" r:id="rId21"/>
    <p:sldId id="320" r:id="rId22"/>
    <p:sldId id="321" r:id="rId23"/>
    <p:sldId id="322" r:id="rId24"/>
    <p:sldId id="323" r:id="rId25"/>
    <p:sldId id="324" r:id="rId26"/>
    <p:sldId id="325" r:id="rId27"/>
    <p:sldId id="326" r:id="rId28"/>
    <p:sldId id="327" r:id="rId29"/>
    <p:sldId id="330" r:id="rId30"/>
    <p:sldId id="328" r:id="rId31"/>
    <p:sldId id="329" r:id="rId32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34"/>
      <p:bold r:id="rId35"/>
      <p:italic r:id="rId36"/>
      <p:boldItalic r:id="rId37"/>
    </p:embeddedFont>
    <p:embeddedFont>
      <p:font typeface="Oswald" panose="020B0604020202020204" charset="0"/>
      <p:regular r:id="rId38"/>
      <p:bold r:id="rId39"/>
    </p:embeddedFont>
    <p:embeddedFont>
      <p:font typeface="Source Sans Pro" panose="020B0503030403020204" pitchFamily="34" charset="0"/>
      <p:regular r:id="rId40"/>
      <p:bold r:id="rId41"/>
      <p:italic r:id="rId42"/>
      <p:boldItalic r:id="rId4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00CC99"/>
    <a:srgbClr val="3399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91A1956-3D7E-41C0-9DF7-105A978C6925}">
  <a:tblStyle styleId="{891A1956-3D7E-41C0-9DF7-105A978C692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C82E05BE-877C-40BA-BEE6-E4ECDAF45F91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778" y="-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57150" cy="5715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6.fntdata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Relationship Id="rId46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font" Target="fonts/font8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3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48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dger, Kelsey" userId="S::badger.60@osu.edu::dc8e4f3e-1dcb-462d-9da1-41d15c7b995e" providerId="AD" clId="Web-{7C08E2D9-C2CF-21B4-05FB-D6D5B9B80D0C}"/>
  </pc:docChgLst>
  <pc:docChgLst>
    <pc:chgData name="Emily Nutwell" userId="S::enutwell_umass.edu#ext#@buckeyemailosu.onmicrosoft.com::4cabd33d-be59-45df-af92-f3c56c6cc90d" providerId="AD" clId="Web-{94888061-B5B3-1A07-8214-65FF2506A6D8}"/>
    <pc:docChg chg="modSld">
      <pc:chgData name="Emily Nutwell" userId="S::enutwell_umass.edu#ext#@buckeyemailosu.onmicrosoft.com::4cabd33d-be59-45df-af92-f3c56c6cc90d" providerId="AD" clId="Web-{94888061-B5B3-1A07-8214-65FF2506A6D8}" dt="2025-01-21T19:30:53.738" v="59"/>
      <pc:docMkLst>
        <pc:docMk/>
      </pc:docMkLst>
      <pc:sldChg chg="addSp delSp modSp addAnim delAnim">
        <pc:chgData name="Emily Nutwell" userId="S::enutwell_umass.edu#ext#@buckeyemailosu.onmicrosoft.com::4cabd33d-be59-45df-af92-f3c56c6cc90d" providerId="AD" clId="Web-{94888061-B5B3-1A07-8214-65FF2506A6D8}" dt="2025-01-21T19:29:17.016" v="54" actId="1076"/>
        <pc:sldMkLst>
          <pc:docMk/>
          <pc:sldMk cId="1194772144" sldId="305"/>
        </pc:sldMkLst>
        <pc:picChg chg="add del">
          <ac:chgData name="Emily Nutwell" userId="S::enutwell_umass.edu#ext#@buckeyemailosu.onmicrosoft.com::4cabd33d-be59-45df-af92-f3c56c6cc90d" providerId="AD" clId="Web-{94888061-B5B3-1A07-8214-65FF2506A6D8}" dt="2025-01-21T19:16:19.179" v="12"/>
          <ac:picMkLst>
            <pc:docMk/>
            <pc:sldMk cId="1194772144" sldId="305"/>
            <ac:picMk id="4" creationId="{7DF5E3F6-3A75-B747-C09F-39F802FBD275}"/>
          </ac:picMkLst>
        </pc:picChg>
        <pc:picChg chg="add del mod">
          <ac:chgData name="Emily Nutwell" userId="S::enutwell_umass.edu#ext#@buckeyemailosu.onmicrosoft.com::4cabd33d-be59-45df-af92-f3c56c6cc90d" providerId="AD" clId="Web-{94888061-B5B3-1A07-8214-65FF2506A6D8}" dt="2025-01-21T19:12:35.437" v="10"/>
          <ac:picMkLst>
            <pc:docMk/>
            <pc:sldMk cId="1194772144" sldId="305"/>
            <ac:picMk id="5" creationId="{9FBA57C7-0880-74D5-20D1-2114F92C2F83}"/>
          </ac:picMkLst>
        </pc:picChg>
        <pc:picChg chg="add del mod">
          <ac:chgData name="Emily Nutwell" userId="S::enutwell_umass.edu#ext#@buckeyemailosu.onmicrosoft.com::4cabd33d-be59-45df-af92-f3c56c6cc90d" providerId="AD" clId="Web-{94888061-B5B3-1A07-8214-65FF2506A6D8}" dt="2025-01-21T19:17:31.291" v="18"/>
          <ac:picMkLst>
            <pc:docMk/>
            <pc:sldMk cId="1194772144" sldId="305"/>
            <ac:picMk id="6" creationId="{88E90334-63DF-18E3-F6D1-D6FE4CD56ED7}"/>
          </ac:picMkLst>
        </pc:picChg>
        <pc:picChg chg="add del mod">
          <ac:chgData name="Emily Nutwell" userId="S::enutwell_umass.edu#ext#@buckeyemailosu.onmicrosoft.com::4cabd33d-be59-45df-af92-f3c56c6cc90d" providerId="AD" clId="Web-{94888061-B5B3-1A07-8214-65FF2506A6D8}" dt="2025-01-21T19:18:13.792" v="23"/>
          <ac:picMkLst>
            <pc:docMk/>
            <pc:sldMk cId="1194772144" sldId="305"/>
            <ac:picMk id="7" creationId="{DCB1A548-1558-BE74-A64D-3A65201DDFB1}"/>
          </ac:picMkLst>
        </pc:picChg>
        <pc:picChg chg="add del mod">
          <ac:chgData name="Emily Nutwell" userId="S::enutwell_umass.edu#ext#@buckeyemailosu.onmicrosoft.com::4cabd33d-be59-45df-af92-f3c56c6cc90d" providerId="AD" clId="Web-{94888061-B5B3-1A07-8214-65FF2506A6D8}" dt="2025-01-21T19:21:29.829" v="29"/>
          <ac:picMkLst>
            <pc:docMk/>
            <pc:sldMk cId="1194772144" sldId="305"/>
            <ac:picMk id="8" creationId="{29329894-3F69-6AB1-915F-312E8603C74E}"/>
          </ac:picMkLst>
        </pc:picChg>
        <pc:picChg chg="add del mod">
          <ac:chgData name="Emily Nutwell" userId="S::enutwell_umass.edu#ext#@buckeyemailosu.onmicrosoft.com::4cabd33d-be59-45df-af92-f3c56c6cc90d" providerId="AD" clId="Web-{94888061-B5B3-1A07-8214-65FF2506A6D8}" dt="2025-01-21T19:22:16.456" v="36"/>
          <ac:picMkLst>
            <pc:docMk/>
            <pc:sldMk cId="1194772144" sldId="305"/>
            <ac:picMk id="9" creationId="{5C1BAE69-AD7A-AC82-3AEE-F85D8F44F50F}"/>
          </ac:picMkLst>
        </pc:picChg>
        <pc:picChg chg="add del mod">
          <ac:chgData name="Emily Nutwell" userId="S::enutwell_umass.edu#ext#@buckeyemailosu.onmicrosoft.com::4cabd33d-be59-45df-af92-f3c56c6cc90d" providerId="AD" clId="Web-{94888061-B5B3-1A07-8214-65FF2506A6D8}" dt="2025-01-21T19:27:51.154" v="48"/>
          <ac:picMkLst>
            <pc:docMk/>
            <pc:sldMk cId="1194772144" sldId="305"/>
            <ac:picMk id="10" creationId="{D96DBD46-4C20-28E5-9B65-9F2271BDECED}"/>
          </ac:picMkLst>
        </pc:picChg>
        <pc:picChg chg="add mod">
          <ac:chgData name="Emily Nutwell" userId="S::enutwell_umass.edu#ext#@buckeyemailosu.onmicrosoft.com::4cabd33d-be59-45df-af92-f3c56c6cc90d" providerId="AD" clId="Web-{94888061-B5B3-1A07-8214-65FF2506A6D8}" dt="2025-01-21T19:29:17.016" v="54" actId="1076"/>
          <ac:picMkLst>
            <pc:docMk/>
            <pc:sldMk cId="1194772144" sldId="305"/>
            <ac:picMk id="12" creationId="{13D7C4E8-72A2-0356-5009-92C003B3907A}"/>
          </ac:picMkLst>
        </pc:picChg>
        <pc:picChg chg="add del mod">
          <ac:chgData name="Emily Nutwell" userId="S::enutwell_umass.edu#ext#@buckeyemailosu.onmicrosoft.com::4cabd33d-be59-45df-af92-f3c56c6cc90d" providerId="AD" clId="Web-{94888061-B5B3-1A07-8214-65FF2506A6D8}" dt="2025-01-21T19:25:48.775" v="40" actId="1076"/>
          <ac:picMkLst>
            <pc:docMk/>
            <pc:sldMk cId="1194772144" sldId="305"/>
            <ac:picMk id="13" creationId="{70293BB8-24D1-3A29-4455-B810C4F71677}"/>
          </ac:picMkLst>
        </pc:picChg>
      </pc:sldChg>
      <pc:sldChg chg="modSp">
        <pc:chgData name="Emily Nutwell" userId="S::enutwell_umass.edu#ext#@buckeyemailosu.onmicrosoft.com::4cabd33d-be59-45df-af92-f3c56c6cc90d" providerId="AD" clId="Web-{94888061-B5B3-1A07-8214-65FF2506A6D8}" dt="2025-01-21T19:30:53.738" v="59"/>
        <pc:sldMkLst>
          <pc:docMk/>
          <pc:sldMk cId="1741836524" sldId="328"/>
        </pc:sldMkLst>
        <pc:spChg chg="mod">
          <ac:chgData name="Emily Nutwell" userId="S::enutwell_umass.edu#ext#@buckeyemailosu.onmicrosoft.com::4cabd33d-be59-45df-af92-f3c56c6cc90d" providerId="AD" clId="Web-{94888061-B5B3-1A07-8214-65FF2506A6D8}" dt="2025-01-21T19:30:53.738" v="59"/>
          <ac:spMkLst>
            <pc:docMk/>
            <pc:sldMk cId="1741836524" sldId="328"/>
            <ac:spMk id="3" creationId="{B7EE0F9A-FF66-41B0-8374-A2BA90F8D8F2}"/>
          </ac:spMkLst>
        </pc:spChg>
      </pc:sldChg>
    </pc:docChg>
  </pc:docChgLst>
  <pc:docChgLst>
    <pc:chgData name="Nutwell, Emily" userId="9ea06d6a-aaed-49a1-92e8-a39ef789d665" providerId="ADAL" clId="{1CF1ECE7-B495-4020-B608-23A8511BCE84}"/>
  </pc:docChgLst>
  <pc:docChgLst>
    <pc:chgData name="Kelsey Badger" userId="dc8e4f3e-1dcb-462d-9da1-41d15c7b995e" providerId="ADAL" clId="{32FC9E11-6F42-4C22-9608-E1FEF02CCFFD}"/>
    <pc:docChg chg="modSld">
      <pc:chgData name="Kelsey Badger" userId="dc8e4f3e-1dcb-462d-9da1-41d15c7b995e" providerId="ADAL" clId="{32FC9E11-6F42-4C22-9608-E1FEF02CCFFD}" dt="2025-03-17T16:06:09.620" v="3" actId="20577"/>
      <pc:docMkLst>
        <pc:docMk/>
      </pc:docMkLst>
      <pc:sldChg chg="addSp modSp">
        <pc:chgData name="Kelsey Badger" userId="dc8e4f3e-1dcb-462d-9da1-41d15c7b995e" providerId="ADAL" clId="{32FC9E11-6F42-4C22-9608-E1FEF02CCFFD}" dt="2025-03-17T16:06:09.620" v="3" actId="20577"/>
        <pc:sldMkLst>
          <pc:docMk/>
          <pc:sldMk cId="0" sldId="256"/>
        </pc:sldMkLst>
        <pc:spChg chg="mod">
          <ac:chgData name="Kelsey Badger" userId="dc8e4f3e-1dcb-462d-9da1-41d15c7b995e" providerId="ADAL" clId="{32FC9E11-6F42-4C22-9608-E1FEF02CCFFD}" dt="2025-03-17T16:06:09.620" v="3" actId="20577"/>
          <ac:spMkLst>
            <pc:docMk/>
            <pc:sldMk cId="0" sldId="256"/>
            <ac:spMk id="4" creationId="{A9D8A7B0-369A-4ABD-B314-257C5B5D2CF4}"/>
          </ac:spMkLst>
        </pc:spChg>
        <pc:spChg chg="mod">
          <ac:chgData name="Kelsey Badger" userId="dc8e4f3e-1dcb-462d-9da1-41d15c7b995e" providerId="ADAL" clId="{32FC9E11-6F42-4C22-9608-E1FEF02CCFFD}" dt="2025-03-17T16:06:03.987" v="0" actId="14100"/>
          <ac:spMkLst>
            <pc:docMk/>
            <pc:sldMk cId="0" sldId="256"/>
            <ac:spMk id="464" creationId="{00000000-0000-0000-0000-000000000000}"/>
          </ac:spMkLst>
        </pc:spChg>
        <pc:grpChg chg="add">
          <ac:chgData name="Kelsey Badger" userId="dc8e4f3e-1dcb-462d-9da1-41d15c7b995e" providerId="ADAL" clId="{32FC9E11-6F42-4C22-9608-E1FEF02CCFFD}" dt="2025-03-17T16:06:05.765" v="1"/>
          <ac:grpSpMkLst>
            <pc:docMk/>
            <pc:sldMk cId="0" sldId="256"/>
            <ac:grpSpMk id="3" creationId="{3A9D6FCB-A707-4065-8EFC-EB74CB3BA588}"/>
          </ac:grpSpMkLst>
        </pc:gr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2" name="Google Shape;462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/>
              <a:t>CE Winslow first half of the 20</a:t>
            </a:r>
            <a:r>
              <a:rPr lang="en-US" baseline="30000"/>
              <a:t>th</a:t>
            </a:r>
            <a:r>
              <a:rPr lang="en-US"/>
              <a:t> century, bacteriologist and a seminal figure in public health. </a:t>
            </a:r>
          </a:p>
          <a:p>
            <a:pPr marL="139700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2408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/>
              <a:t>You can distort charts by simply changing the values on the y-axis! The graph on the left looks like AQI values remain low throughout June-July, but it’s the same data as the graph on the left!</a:t>
            </a:r>
          </a:p>
        </p:txBody>
      </p:sp>
    </p:spTree>
    <p:extLst>
      <p:ext uri="{BB962C8B-B14F-4D97-AF65-F5344CB8AC3E}">
        <p14:creationId xmlns:p14="http://schemas.microsoft.com/office/powerpoint/2010/main" val="27009233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3206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8164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>
                <a:latin typeface="Calibri"/>
                <a:cs typeface="Calibri"/>
              </a:rPr>
              <a:t>In this case, the "dataset" is the entire EJI, not only the excerpt of Franklin county tracts – this is why the percentiles are relative to the country, not just the county</a:t>
            </a:r>
          </a:p>
          <a:p>
            <a:pPr>
              <a:buNone/>
            </a:pPr>
            <a:r>
              <a:rPr lang="en-US">
                <a:latin typeface="Calibri"/>
                <a:cs typeface="Calibri"/>
              </a:rPr>
              <a:t>Important note: 270/284 tracts in Franklin County are in the 90th percentile for water pollution. Those with a lower measure are an exception and are predominantly outside of the city.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6704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 dirty="0">
                <a:latin typeface="Calibri"/>
                <a:cs typeface="Calibri"/>
              </a:rPr>
              <a:t>Clarify that the number label for a Census tract does not "mean" or measure anything – it like a zip code or a house number. </a:t>
            </a:r>
            <a:endParaRPr lang="en-US" dirty="0"/>
          </a:p>
          <a:p>
            <a:pPr>
              <a:buNone/>
            </a:pPr>
            <a:r>
              <a:rPr lang="en-US" dirty="0">
                <a:latin typeface="Calibri"/>
                <a:cs typeface="Calibri"/>
              </a:rPr>
              <a:t>Tract labels with a decimal mean that it has changed over time as the population in the area increased.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67221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3"/>
          <p:cNvSpPr/>
          <p:nvPr/>
        </p:nvSpPr>
        <p:spPr>
          <a:xfrm>
            <a:off x="-26775" y="2008375"/>
            <a:ext cx="9210650" cy="3172625"/>
          </a:xfrm>
          <a:custGeom>
            <a:avLst/>
            <a:gdLst/>
            <a:ahLst/>
            <a:cxnLst/>
            <a:rect l="l" t="t" r="r" b="b"/>
            <a:pathLst>
              <a:path w="368426" h="126905" extrusionOk="0">
                <a:moveTo>
                  <a:pt x="309" y="263"/>
                </a:moveTo>
                <a:lnTo>
                  <a:pt x="16502" y="11294"/>
                </a:lnTo>
                <a:lnTo>
                  <a:pt x="31551" y="5122"/>
                </a:lnTo>
                <a:lnTo>
                  <a:pt x="62412" y="4991"/>
                </a:lnTo>
                <a:lnTo>
                  <a:pt x="77652" y="0"/>
                </a:lnTo>
                <a:lnTo>
                  <a:pt x="92892" y="13527"/>
                </a:lnTo>
                <a:lnTo>
                  <a:pt x="107942" y="21276"/>
                </a:lnTo>
                <a:lnTo>
                  <a:pt x="122991" y="21145"/>
                </a:lnTo>
                <a:lnTo>
                  <a:pt x="138993" y="10375"/>
                </a:lnTo>
                <a:lnTo>
                  <a:pt x="154043" y="7880"/>
                </a:lnTo>
                <a:lnTo>
                  <a:pt x="168711" y="2349"/>
                </a:lnTo>
                <a:lnTo>
                  <a:pt x="184332" y="14841"/>
                </a:lnTo>
                <a:lnTo>
                  <a:pt x="199572" y="15274"/>
                </a:lnTo>
                <a:lnTo>
                  <a:pt x="214622" y="25085"/>
                </a:lnTo>
                <a:lnTo>
                  <a:pt x="230052" y="25085"/>
                </a:lnTo>
                <a:lnTo>
                  <a:pt x="246054" y="20094"/>
                </a:lnTo>
                <a:lnTo>
                  <a:pt x="261104" y="20094"/>
                </a:lnTo>
                <a:lnTo>
                  <a:pt x="275391" y="11426"/>
                </a:lnTo>
                <a:lnTo>
                  <a:pt x="291584" y="16810"/>
                </a:lnTo>
                <a:lnTo>
                  <a:pt x="305871" y="8143"/>
                </a:lnTo>
                <a:lnTo>
                  <a:pt x="336732" y="8012"/>
                </a:lnTo>
                <a:lnTo>
                  <a:pt x="351782" y="11294"/>
                </a:lnTo>
                <a:lnTo>
                  <a:pt x="367593" y="2758"/>
                </a:lnTo>
                <a:lnTo>
                  <a:pt x="368426" y="126905"/>
                </a:lnTo>
                <a:lnTo>
                  <a:pt x="0" y="12636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</p:sp>
      <p:sp>
        <p:nvSpPr>
          <p:cNvPr id="76" name="Google Shape;76;p3"/>
          <p:cNvSpPr/>
          <p:nvPr/>
        </p:nvSpPr>
        <p:spPr>
          <a:xfrm>
            <a:off x="-26775" y="2139700"/>
            <a:ext cx="9210650" cy="3041300"/>
          </a:xfrm>
          <a:custGeom>
            <a:avLst/>
            <a:gdLst/>
            <a:ahLst/>
            <a:cxnLst/>
            <a:rect l="l" t="t" r="r" b="b"/>
            <a:pathLst>
              <a:path w="368426" h="121652" extrusionOk="0">
                <a:moveTo>
                  <a:pt x="309" y="5516"/>
                </a:moveTo>
                <a:lnTo>
                  <a:pt x="16692" y="11214"/>
                </a:lnTo>
                <a:lnTo>
                  <a:pt x="47172" y="11214"/>
                </a:lnTo>
                <a:lnTo>
                  <a:pt x="62412" y="6843"/>
                </a:lnTo>
                <a:lnTo>
                  <a:pt x="77652" y="16156"/>
                </a:lnTo>
                <a:lnTo>
                  <a:pt x="92892" y="16156"/>
                </a:lnTo>
                <a:lnTo>
                  <a:pt x="107370" y="11214"/>
                </a:lnTo>
                <a:lnTo>
                  <a:pt x="122610" y="8173"/>
                </a:lnTo>
                <a:lnTo>
                  <a:pt x="138612" y="8173"/>
                </a:lnTo>
                <a:lnTo>
                  <a:pt x="153852" y="10834"/>
                </a:lnTo>
                <a:lnTo>
                  <a:pt x="168711" y="7603"/>
                </a:lnTo>
                <a:lnTo>
                  <a:pt x="183951" y="12734"/>
                </a:lnTo>
                <a:lnTo>
                  <a:pt x="199572" y="20527"/>
                </a:lnTo>
                <a:lnTo>
                  <a:pt x="214050" y="15205"/>
                </a:lnTo>
                <a:lnTo>
                  <a:pt x="229671" y="15205"/>
                </a:lnTo>
                <a:lnTo>
                  <a:pt x="245292" y="5892"/>
                </a:lnTo>
                <a:lnTo>
                  <a:pt x="260532" y="11214"/>
                </a:lnTo>
                <a:lnTo>
                  <a:pt x="275772" y="11214"/>
                </a:lnTo>
                <a:lnTo>
                  <a:pt x="291012" y="6843"/>
                </a:lnTo>
                <a:lnTo>
                  <a:pt x="321492" y="6843"/>
                </a:lnTo>
                <a:lnTo>
                  <a:pt x="336732" y="15966"/>
                </a:lnTo>
                <a:lnTo>
                  <a:pt x="351210" y="12734"/>
                </a:lnTo>
                <a:lnTo>
                  <a:pt x="367593" y="0"/>
                </a:lnTo>
                <a:lnTo>
                  <a:pt x="368426" y="121652"/>
                </a:lnTo>
                <a:lnTo>
                  <a:pt x="0" y="121652"/>
                </a:lnTo>
                <a:close/>
              </a:path>
            </a:pathLst>
          </a:custGeom>
          <a:solidFill>
            <a:srgbClr val="00CEF6">
              <a:alpha val="73460"/>
            </a:srgbClr>
          </a:solidFill>
          <a:ln>
            <a:noFill/>
          </a:ln>
        </p:spPr>
      </p:sp>
      <p:sp>
        <p:nvSpPr>
          <p:cNvPr id="77" name="Google Shape;77;p3"/>
          <p:cNvSpPr/>
          <p:nvPr/>
        </p:nvSpPr>
        <p:spPr>
          <a:xfrm rot="8100000">
            <a:off x="1847981" y="18145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3"/>
          <p:cNvSpPr/>
          <p:nvPr/>
        </p:nvSpPr>
        <p:spPr>
          <a:xfrm rot="8100000">
            <a:off x="6038981" y="209841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3"/>
          <p:cNvSpPr/>
          <p:nvPr/>
        </p:nvSpPr>
        <p:spPr>
          <a:xfrm rot="8100000">
            <a:off x="7181981" y="21317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0" name="Google Shape;80;p3"/>
          <p:cNvGrpSpPr/>
          <p:nvPr/>
        </p:nvGrpSpPr>
        <p:grpSpPr>
          <a:xfrm>
            <a:off x="-9525" y="2024075"/>
            <a:ext cx="9167825" cy="595300"/>
            <a:chOff x="-9525" y="4462475"/>
            <a:chExt cx="9167825" cy="595300"/>
          </a:xfrm>
        </p:grpSpPr>
        <p:sp>
          <p:nvSpPr>
            <p:cNvPr id="81" name="Google Shape;81;p3"/>
            <p:cNvSpPr/>
            <p:nvPr/>
          </p:nvSpPr>
          <p:spPr>
            <a:xfrm>
              <a:off x="-9525" y="4581525"/>
              <a:ext cx="4205300" cy="476250"/>
            </a:xfrm>
            <a:custGeom>
              <a:avLst/>
              <a:gdLst/>
              <a:ahLst/>
              <a:cxnLst/>
              <a:rect l="l" t="t" r="r" b="b"/>
              <a:pathLst>
                <a:path w="168212" h="19050" extrusionOk="0">
                  <a:moveTo>
                    <a:pt x="0" y="1715"/>
                  </a:moveTo>
                  <a:lnTo>
                    <a:pt x="15812" y="16574"/>
                  </a:lnTo>
                  <a:lnTo>
                    <a:pt x="31052" y="16574"/>
                  </a:lnTo>
                  <a:lnTo>
                    <a:pt x="46292" y="14097"/>
                  </a:lnTo>
                  <a:lnTo>
                    <a:pt x="61532" y="19050"/>
                  </a:lnTo>
                  <a:lnTo>
                    <a:pt x="76581" y="11240"/>
                  </a:lnTo>
                  <a:lnTo>
                    <a:pt x="92012" y="11240"/>
                  </a:lnTo>
                  <a:lnTo>
                    <a:pt x="106871" y="0"/>
                  </a:lnTo>
                  <a:lnTo>
                    <a:pt x="122111" y="2667"/>
                  </a:lnTo>
                  <a:lnTo>
                    <a:pt x="137541" y="2667"/>
                  </a:lnTo>
                  <a:lnTo>
                    <a:pt x="152972" y="16002"/>
                  </a:lnTo>
                  <a:lnTo>
                    <a:pt x="168212" y="16002"/>
                  </a:lnTo>
                </a:path>
              </a:pathLst>
            </a:custGeom>
            <a:noFill/>
            <a:ln w="9525" cap="flat" cmpd="sng">
              <a:solidFill>
                <a:srgbClr val="3C78D8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2" name="Google Shape;82;p3"/>
            <p:cNvSpPr/>
            <p:nvPr/>
          </p:nvSpPr>
          <p:spPr>
            <a:xfrm>
              <a:off x="4195775" y="4462475"/>
              <a:ext cx="3424225" cy="590550"/>
            </a:xfrm>
            <a:custGeom>
              <a:avLst/>
              <a:gdLst/>
              <a:ahLst/>
              <a:cxnLst/>
              <a:rect l="l" t="t" r="r" b="b"/>
              <a:pathLst>
                <a:path w="136969" h="23622" extrusionOk="0">
                  <a:moveTo>
                    <a:pt x="0" y="20955"/>
                  </a:moveTo>
                  <a:lnTo>
                    <a:pt x="15049" y="9144"/>
                  </a:lnTo>
                  <a:lnTo>
                    <a:pt x="30480" y="4381"/>
                  </a:lnTo>
                  <a:lnTo>
                    <a:pt x="45720" y="13716"/>
                  </a:lnTo>
                  <a:lnTo>
                    <a:pt x="60769" y="13716"/>
                  </a:lnTo>
                  <a:lnTo>
                    <a:pt x="76009" y="16573"/>
                  </a:lnTo>
                  <a:lnTo>
                    <a:pt x="91249" y="11811"/>
                  </a:lnTo>
                  <a:lnTo>
                    <a:pt x="106680" y="23622"/>
                  </a:lnTo>
                  <a:lnTo>
                    <a:pt x="122110" y="23622"/>
                  </a:lnTo>
                  <a:lnTo>
                    <a:pt x="136969" y="0"/>
                  </a:lnTo>
                </a:path>
              </a:pathLst>
            </a:custGeom>
            <a:noFill/>
            <a:ln w="9525" cap="flat" cmpd="sng">
              <a:solidFill>
                <a:srgbClr val="3C78D8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3" name="Google Shape;83;p3"/>
            <p:cNvSpPr/>
            <p:nvPr/>
          </p:nvSpPr>
          <p:spPr>
            <a:xfrm>
              <a:off x="7624775" y="4472000"/>
              <a:ext cx="1533525" cy="414325"/>
            </a:xfrm>
            <a:custGeom>
              <a:avLst/>
              <a:gdLst/>
              <a:ahLst/>
              <a:cxnLst/>
              <a:rect l="l" t="t" r="r" b="b"/>
              <a:pathLst>
                <a:path w="61341" h="16573" extrusionOk="0">
                  <a:moveTo>
                    <a:pt x="0" y="0"/>
                  </a:moveTo>
                  <a:lnTo>
                    <a:pt x="15049" y="4762"/>
                  </a:lnTo>
                  <a:lnTo>
                    <a:pt x="30670" y="4762"/>
                  </a:lnTo>
                  <a:lnTo>
                    <a:pt x="45910" y="4762"/>
                  </a:lnTo>
                  <a:lnTo>
                    <a:pt x="61341" y="16573"/>
                  </a:lnTo>
                </a:path>
              </a:pathLst>
            </a:custGeom>
            <a:noFill/>
            <a:ln w="9525" cap="flat" cmpd="sng">
              <a:solidFill>
                <a:srgbClr val="3C78D8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84" name="Google Shape;84;p3"/>
          <p:cNvGrpSpPr/>
          <p:nvPr/>
        </p:nvGrpSpPr>
        <p:grpSpPr>
          <a:xfrm>
            <a:off x="-42837" y="2005088"/>
            <a:ext cx="9229575" cy="642787"/>
            <a:chOff x="-42837" y="4443488"/>
            <a:chExt cx="9229575" cy="642787"/>
          </a:xfrm>
        </p:grpSpPr>
        <p:sp>
          <p:nvSpPr>
            <p:cNvPr id="85" name="Google Shape;85;p3"/>
            <p:cNvSpPr/>
            <p:nvPr/>
          </p:nvSpPr>
          <p:spPr>
            <a:xfrm>
              <a:off x="1114450" y="490068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3"/>
            <p:cNvSpPr/>
            <p:nvPr/>
          </p:nvSpPr>
          <p:spPr>
            <a:xfrm>
              <a:off x="1495450" y="5029275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3"/>
            <p:cNvSpPr/>
            <p:nvPr/>
          </p:nvSpPr>
          <p:spPr>
            <a:xfrm>
              <a:off x="733450" y="4972125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3"/>
            <p:cNvSpPr/>
            <p:nvPr/>
          </p:nvSpPr>
          <p:spPr>
            <a:xfrm>
              <a:off x="352450" y="4962600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3"/>
            <p:cNvSpPr/>
            <p:nvPr/>
          </p:nvSpPr>
          <p:spPr>
            <a:xfrm>
              <a:off x="-42837" y="4605413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3"/>
            <p:cNvSpPr/>
            <p:nvPr/>
          </p:nvSpPr>
          <p:spPr>
            <a:xfrm>
              <a:off x="1876450" y="4834013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3"/>
            <p:cNvSpPr/>
            <p:nvPr/>
          </p:nvSpPr>
          <p:spPr>
            <a:xfrm>
              <a:off x="2257450" y="4829250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3"/>
            <p:cNvSpPr/>
            <p:nvPr/>
          </p:nvSpPr>
          <p:spPr>
            <a:xfrm>
              <a:off x="2638450" y="4548263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3"/>
            <p:cNvSpPr/>
            <p:nvPr/>
          </p:nvSpPr>
          <p:spPr>
            <a:xfrm>
              <a:off x="3019450" y="461493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3"/>
            <p:cNvSpPr/>
            <p:nvPr/>
          </p:nvSpPr>
          <p:spPr>
            <a:xfrm>
              <a:off x="3400450" y="461493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3"/>
            <p:cNvSpPr/>
            <p:nvPr/>
          </p:nvSpPr>
          <p:spPr>
            <a:xfrm>
              <a:off x="3781450" y="4948313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3"/>
            <p:cNvSpPr/>
            <p:nvPr/>
          </p:nvSpPr>
          <p:spPr>
            <a:xfrm>
              <a:off x="4162450" y="4948313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3"/>
            <p:cNvSpPr/>
            <p:nvPr/>
          </p:nvSpPr>
          <p:spPr>
            <a:xfrm>
              <a:off x="4543450" y="4667325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3"/>
            <p:cNvSpPr/>
            <p:nvPr/>
          </p:nvSpPr>
          <p:spPr>
            <a:xfrm>
              <a:off x="4924450" y="4543500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3"/>
            <p:cNvSpPr/>
            <p:nvPr/>
          </p:nvSpPr>
          <p:spPr>
            <a:xfrm>
              <a:off x="5305450" y="4772100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3"/>
            <p:cNvSpPr/>
            <p:nvPr/>
          </p:nvSpPr>
          <p:spPr>
            <a:xfrm>
              <a:off x="5686450" y="4772100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3"/>
            <p:cNvSpPr/>
            <p:nvPr/>
          </p:nvSpPr>
          <p:spPr>
            <a:xfrm>
              <a:off x="6067450" y="4848300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3"/>
            <p:cNvSpPr/>
            <p:nvPr/>
          </p:nvSpPr>
          <p:spPr>
            <a:xfrm>
              <a:off x="6448450" y="472923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3"/>
            <p:cNvSpPr/>
            <p:nvPr/>
          </p:nvSpPr>
          <p:spPr>
            <a:xfrm>
              <a:off x="6829450" y="5024513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3"/>
            <p:cNvSpPr/>
            <p:nvPr/>
          </p:nvSpPr>
          <p:spPr>
            <a:xfrm>
              <a:off x="7210450" y="5024513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3"/>
            <p:cNvSpPr/>
            <p:nvPr/>
          </p:nvSpPr>
          <p:spPr>
            <a:xfrm>
              <a:off x="7591450" y="444348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3"/>
            <p:cNvSpPr/>
            <p:nvPr/>
          </p:nvSpPr>
          <p:spPr>
            <a:xfrm>
              <a:off x="7972450" y="455778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3"/>
            <p:cNvSpPr/>
            <p:nvPr/>
          </p:nvSpPr>
          <p:spPr>
            <a:xfrm>
              <a:off x="8353450" y="455778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3"/>
            <p:cNvSpPr/>
            <p:nvPr/>
          </p:nvSpPr>
          <p:spPr>
            <a:xfrm>
              <a:off x="8734450" y="455778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3"/>
            <p:cNvSpPr/>
            <p:nvPr/>
          </p:nvSpPr>
          <p:spPr>
            <a:xfrm>
              <a:off x="9129738" y="4867350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0" name="Google Shape;110;p3"/>
          <p:cNvSpPr/>
          <p:nvPr/>
        </p:nvSpPr>
        <p:spPr>
          <a:xfrm>
            <a:off x="2990700" y="2147800"/>
            <a:ext cx="114600" cy="114600"/>
          </a:xfrm>
          <a:prstGeom prst="ellipse">
            <a:avLst/>
          </a:prstGeom>
          <a:noFill/>
          <a:ln w="9525" cap="flat" cmpd="sng">
            <a:solidFill>
              <a:srgbClr val="3C78D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11;p3"/>
          <p:cNvSpPr/>
          <p:nvPr/>
        </p:nvSpPr>
        <p:spPr>
          <a:xfrm>
            <a:off x="1085700" y="2433550"/>
            <a:ext cx="114600" cy="114600"/>
          </a:xfrm>
          <a:prstGeom prst="ellipse">
            <a:avLst/>
          </a:prstGeom>
          <a:noFill/>
          <a:ln w="9525" cap="flat" cmpd="sng">
            <a:solidFill>
              <a:srgbClr val="3C78D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12;p3"/>
          <p:cNvSpPr/>
          <p:nvPr/>
        </p:nvSpPr>
        <p:spPr>
          <a:xfrm>
            <a:off x="4895700" y="2077632"/>
            <a:ext cx="114600" cy="114600"/>
          </a:xfrm>
          <a:prstGeom prst="ellipse">
            <a:avLst/>
          </a:prstGeom>
          <a:noFill/>
          <a:ln w="9525" cap="flat" cmpd="sng">
            <a:solidFill>
              <a:srgbClr val="3C78D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p3"/>
          <p:cNvSpPr/>
          <p:nvPr/>
        </p:nvSpPr>
        <p:spPr>
          <a:xfrm rot="8100000">
            <a:off x="8699949" y="189076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3"/>
          <p:cNvSpPr txBox="1">
            <a:spLocks noGrp="1"/>
          </p:cNvSpPr>
          <p:nvPr>
            <p:ph type="ctrTitle"/>
          </p:nvPr>
        </p:nvSpPr>
        <p:spPr>
          <a:xfrm>
            <a:off x="2309350" y="3031150"/>
            <a:ext cx="52146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115" name="Google Shape;115;p3"/>
          <p:cNvSpPr txBox="1">
            <a:spLocks noGrp="1"/>
          </p:cNvSpPr>
          <p:nvPr>
            <p:ph type="subTitle" idx="1"/>
          </p:nvPr>
        </p:nvSpPr>
        <p:spPr>
          <a:xfrm>
            <a:off x="2309441" y="4059250"/>
            <a:ext cx="52146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>
                <a:solidFill>
                  <a:srgbClr val="FFFFFF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116" name="Google Shape;116;p3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"/>
          <p:cNvSpPr/>
          <p:nvPr/>
        </p:nvSpPr>
        <p:spPr>
          <a:xfrm>
            <a:off x="-26775" y="2008375"/>
            <a:ext cx="9210650" cy="3172625"/>
          </a:xfrm>
          <a:custGeom>
            <a:avLst/>
            <a:gdLst/>
            <a:ahLst/>
            <a:cxnLst/>
            <a:rect l="l" t="t" r="r" b="b"/>
            <a:pathLst>
              <a:path w="368426" h="126905" extrusionOk="0">
                <a:moveTo>
                  <a:pt x="309" y="263"/>
                </a:moveTo>
                <a:lnTo>
                  <a:pt x="16502" y="11294"/>
                </a:lnTo>
                <a:lnTo>
                  <a:pt x="31551" y="5122"/>
                </a:lnTo>
                <a:lnTo>
                  <a:pt x="62412" y="4991"/>
                </a:lnTo>
                <a:lnTo>
                  <a:pt x="77652" y="0"/>
                </a:lnTo>
                <a:lnTo>
                  <a:pt x="92892" y="13527"/>
                </a:lnTo>
                <a:lnTo>
                  <a:pt x="107942" y="21276"/>
                </a:lnTo>
                <a:lnTo>
                  <a:pt x="122991" y="21145"/>
                </a:lnTo>
                <a:lnTo>
                  <a:pt x="138993" y="10375"/>
                </a:lnTo>
                <a:lnTo>
                  <a:pt x="154043" y="7880"/>
                </a:lnTo>
                <a:lnTo>
                  <a:pt x="168711" y="2349"/>
                </a:lnTo>
                <a:lnTo>
                  <a:pt x="184332" y="14841"/>
                </a:lnTo>
                <a:lnTo>
                  <a:pt x="199572" y="15274"/>
                </a:lnTo>
                <a:lnTo>
                  <a:pt x="214622" y="25085"/>
                </a:lnTo>
                <a:lnTo>
                  <a:pt x="230052" y="25085"/>
                </a:lnTo>
                <a:lnTo>
                  <a:pt x="246054" y="20094"/>
                </a:lnTo>
                <a:lnTo>
                  <a:pt x="261104" y="20094"/>
                </a:lnTo>
                <a:lnTo>
                  <a:pt x="275391" y="11426"/>
                </a:lnTo>
                <a:lnTo>
                  <a:pt x="291584" y="16810"/>
                </a:lnTo>
                <a:lnTo>
                  <a:pt x="305871" y="8143"/>
                </a:lnTo>
                <a:lnTo>
                  <a:pt x="336732" y="8012"/>
                </a:lnTo>
                <a:lnTo>
                  <a:pt x="351782" y="11294"/>
                </a:lnTo>
                <a:lnTo>
                  <a:pt x="367593" y="2758"/>
                </a:lnTo>
                <a:lnTo>
                  <a:pt x="368426" y="126905"/>
                </a:lnTo>
                <a:lnTo>
                  <a:pt x="0" y="12636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</p:sp>
      <p:sp>
        <p:nvSpPr>
          <p:cNvPr id="35" name="Google Shape;35;p2"/>
          <p:cNvSpPr/>
          <p:nvPr/>
        </p:nvSpPr>
        <p:spPr>
          <a:xfrm>
            <a:off x="-26775" y="2139700"/>
            <a:ext cx="9210650" cy="3041300"/>
          </a:xfrm>
          <a:custGeom>
            <a:avLst/>
            <a:gdLst/>
            <a:ahLst/>
            <a:cxnLst/>
            <a:rect l="l" t="t" r="r" b="b"/>
            <a:pathLst>
              <a:path w="368426" h="121652" extrusionOk="0">
                <a:moveTo>
                  <a:pt x="309" y="5516"/>
                </a:moveTo>
                <a:lnTo>
                  <a:pt x="16692" y="11214"/>
                </a:lnTo>
                <a:lnTo>
                  <a:pt x="47172" y="11214"/>
                </a:lnTo>
                <a:lnTo>
                  <a:pt x="62412" y="6843"/>
                </a:lnTo>
                <a:lnTo>
                  <a:pt x="77652" y="16156"/>
                </a:lnTo>
                <a:lnTo>
                  <a:pt x="92892" y="16156"/>
                </a:lnTo>
                <a:lnTo>
                  <a:pt x="107370" y="11214"/>
                </a:lnTo>
                <a:lnTo>
                  <a:pt x="122610" y="8173"/>
                </a:lnTo>
                <a:lnTo>
                  <a:pt x="138612" y="8173"/>
                </a:lnTo>
                <a:lnTo>
                  <a:pt x="153852" y="10834"/>
                </a:lnTo>
                <a:lnTo>
                  <a:pt x="168711" y="7603"/>
                </a:lnTo>
                <a:lnTo>
                  <a:pt x="183951" y="12734"/>
                </a:lnTo>
                <a:lnTo>
                  <a:pt x="199572" y="20527"/>
                </a:lnTo>
                <a:lnTo>
                  <a:pt x="214050" y="15205"/>
                </a:lnTo>
                <a:lnTo>
                  <a:pt x="229671" y="15205"/>
                </a:lnTo>
                <a:lnTo>
                  <a:pt x="245292" y="5892"/>
                </a:lnTo>
                <a:lnTo>
                  <a:pt x="260532" y="11214"/>
                </a:lnTo>
                <a:lnTo>
                  <a:pt x="275772" y="11214"/>
                </a:lnTo>
                <a:lnTo>
                  <a:pt x="291012" y="6843"/>
                </a:lnTo>
                <a:lnTo>
                  <a:pt x="321492" y="6843"/>
                </a:lnTo>
                <a:lnTo>
                  <a:pt x="336732" y="15966"/>
                </a:lnTo>
                <a:lnTo>
                  <a:pt x="351210" y="12734"/>
                </a:lnTo>
                <a:lnTo>
                  <a:pt x="367593" y="0"/>
                </a:lnTo>
                <a:lnTo>
                  <a:pt x="368426" y="121652"/>
                </a:lnTo>
                <a:lnTo>
                  <a:pt x="0" y="121652"/>
                </a:lnTo>
                <a:close/>
              </a:path>
            </a:pathLst>
          </a:custGeom>
          <a:solidFill>
            <a:srgbClr val="00CEF6">
              <a:alpha val="73460"/>
            </a:srgbClr>
          </a:solidFill>
          <a:ln>
            <a:noFill/>
          </a:ln>
        </p:spPr>
      </p:sp>
      <p:sp>
        <p:nvSpPr>
          <p:cNvPr id="36" name="Google Shape;36;p2"/>
          <p:cNvSpPr/>
          <p:nvPr/>
        </p:nvSpPr>
        <p:spPr>
          <a:xfrm rot="8100000">
            <a:off x="1847981" y="18145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2"/>
          <p:cNvSpPr/>
          <p:nvPr/>
        </p:nvSpPr>
        <p:spPr>
          <a:xfrm rot="8100000">
            <a:off x="6038981" y="209841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"/>
          <p:cNvSpPr/>
          <p:nvPr/>
        </p:nvSpPr>
        <p:spPr>
          <a:xfrm rot="8100000">
            <a:off x="7181981" y="21317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9" name="Google Shape;39;p2"/>
          <p:cNvGrpSpPr/>
          <p:nvPr/>
        </p:nvGrpSpPr>
        <p:grpSpPr>
          <a:xfrm>
            <a:off x="-9525" y="2024075"/>
            <a:ext cx="9167825" cy="595300"/>
            <a:chOff x="-9525" y="4462475"/>
            <a:chExt cx="9167825" cy="595300"/>
          </a:xfrm>
        </p:grpSpPr>
        <p:sp>
          <p:nvSpPr>
            <p:cNvPr id="40" name="Google Shape;40;p2"/>
            <p:cNvSpPr/>
            <p:nvPr/>
          </p:nvSpPr>
          <p:spPr>
            <a:xfrm>
              <a:off x="-9525" y="4581525"/>
              <a:ext cx="4205300" cy="476250"/>
            </a:xfrm>
            <a:custGeom>
              <a:avLst/>
              <a:gdLst/>
              <a:ahLst/>
              <a:cxnLst/>
              <a:rect l="l" t="t" r="r" b="b"/>
              <a:pathLst>
                <a:path w="168212" h="19050" extrusionOk="0">
                  <a:moveTo>
                    <a:pt x="0" y="1715"/>
                  </a:moveTo>
                  <a:lnTo>
                    <a:pt x="15812" y="16574"/>
                  </a:lnTo>
                  <a:lnTo>
                    <a:pt x="31052" y="16574"/>
                  </a:lnTo>
                  <a:lnTo>
                    <a:pt x="46292" y="14097"/>
                  </a:lnTo>
                  <a:lnTo>
                    <a:pt x="61532" y="19050"/>
                  </a:lnTo>
                  <a:lnTo>
                    <a:pt x="76581" y="11240"/>
                  </a:lnTo>
                  <a:lnTo>
                    <a:pt x="92012" y="11240"/>
                  </a:lnTo>
                  <a:lnTo>
                    <a:pt x="106871" y="0"/>
                  </a:lnTo>
                  <a:lnTo>
                    <a:pt x="122111" y="2667"/>
                  </a:lnTo>
                  <a:lnTo>
                    <a:pt x="137541" y="2667"/>
                  </a:lnTo>
                  <a:lnTo>
                    <a:pt x="152972" y="16002"/>
                  </a:lnTo>
                  <a:lnTo>
                    <a:pt x="168212" y="16002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1" name="Google Shape;41;p2"/>
            <p:cNvSpPr/>
            <p:nvPr/>
          </p:nvSpPr>
          <p:spPr>
            <a:xfrm>
              <a:off x="4195775" y="4462475"/>
              <a:ext cx="3424225" cy="590550"/>
            </a:xfrm>
            <a:custGeom>
              <a:avLst/>
              <a:gdLst/>
              <a:ahLst/>
              <a:cxnLst/>
              <a:rect l="l" t="t" r="r" b="b"/>
              <a:pathLst>
                <a:path w="136969" h="23622" extrusionOk="0">
                  <a:moveTo>
                    <a:pt x="0" y="20955"/>
                  </a:moveTo>
                  <a:lnTo>
                    <a:pt x="15049" y="9144"/>
                  </a:lnTo>
                  <a:lnTo>
                    <a:pt x="30480" y="4381"/>
                  </a:lnTo>
                  <a:lnTo>
                    <a:pt x="45720" y="13716"/>
                  </a:lnTo>
                  <a:lnTo>
                    <a:pt x="60769" y="13716"/>
                  </a:lnTo>
                  <a:lnTo>
                    <a:pt x="76009" y="16573"/>
                  </a:lnTo>
                  <a:lnTo>
                    <a:pt x="91249" y="11811"/>
                  </a:lnTo>
                  <a:lnTo>
                    <a:pt x="106680" y="23622"/>
                  </a:lnTo>
                  <a:lnTo>
                    <a:pt x="122110" y="23622"/>
                  </a:lnTo>
                  <a:lnTo>
                    <a:pt x="136969" y="0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2" name="Google Shape;42;p2"/>
            <p:cNvSpPr/>
            <p:nvPr/>
          </p:nvSpPr>
          <p:spPr>
            <a:xfrm>
              <a:off x="7624775" y="4472000"/>
              <a:ext cx="1533525" cy="414325"/>
            </a:xfrm>
            <a:custGeom>
              <a:avLst/>
              <a:gdLst/>
              <a:ahLst/>
              <a:cxnLst/>
              <a:rect l="l" t="t" r="r" b="b"/>
              <a:pathLst>
                <a:path w="61341" h="16573" extrusionOk="0">
                  <a:moveTo>
                    <a:pt x="0" y="0"/>
                  </a:moveTo>
                  <a:lnTo>
                    <a:pt x="15049" y="4762"/>
                  </a:lnTo>
                  <a:lnTo>
                    <a:pt x="30670" y="4762"/>
                  </a:lnTo>
                  <a:lnTo>
                    <a:pt x="45910" y="4762"/>
                  </a:lnTo>
                  <a:lnTo>
                    <a:pt x="61341" y="16573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43" name="Google Shape;43;p2"/>
          <p:cNvGrpSpPr/>
          <p:nvPr/>
        </p:nvGrpSpPr>
        <p:grpSpPr>
          <a:xfrm>
            <a:off x="-42837" y="2005088"/>
            <a:ext cx="9229575" cy="642787"/>
            <a:chOff x="-42837" y="4443488"/>
            <a:chExt cx="9229575" cy="642787"/>
          </a:xfrm>
        </p:grpSpPr>
        <p:sp>
          <p:nvSpPr>
            <p:cNvPr id="44" name="Google Shape;44;p2"/>
            <p:cNvSpPr/>
            <p:nvPr/>
          </p:nvSpPr>
          <p:spPr>
            <a:xfrm>
              <a:off x="1114450" y="49006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1495450" y="502927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733450" y="49721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352450" y="49626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-42837" y="46054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1876450" y="48340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2257450" y="48292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2638450" y="454826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3019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3400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3781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4162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4543450" y="46673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4924450" y="45435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5305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5686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6067450" y="48483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6448450" y="47292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6829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7210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2"/>
            <p:cNvSpPr/>
            <p:nvPr/>
          </p:nvSpPr>
          <p:spPr>
            <a:xfrm>
              <a:off x="7591450" y="44434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7972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8353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8734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2"/>
            <p:cNvSpPr/>
            <p:nvPr/>
          </p:nvSpPr>
          <p:spPr>
            <a:xfrm>
              <a:off x="9129738" y="48673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9" name="Google Shape;69;p2"/>
          <p:cNvSpPr/>
          <p:nvPr/>
        </p:nvSpPr>
        <p:spPr>
          <a:xfrm>
            <a:off x="2990700" y="2147800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70;p2"/>
          <p:cNvSpPr/>
          <p:nvPr/>
        </p:nvSpPr>
        <p:spPr>
          <a:xfrm>
            <a:off x="1085700" y="2433550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2"/>
          <p:cNvSpPr/>
          <p:nvPr/>
        </p:nvSpPr>
        <p:spPr>
          <a:xfrm>
            <a:off x="4895700" y="2077632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2"/>
          <p:cNvSpPr/>
          <p:nvPr/>
        </p:nvSpPr>
        <p:spPr>
          <a:xfrm rot="8100000">
            <a:off x="8699949" y="189076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73;p2"/>
          <p:cNvSpPr txBox="1">
            <a:spLocks noGrp="1"/>
          </p:cNvSpPr>
          <p:nvPr>
            <p:ph type="ctrTitle"/>
          </p:nvPr>
        </p:nvSpPr>
        <p:spPr>
          <a:xfrm>
            <a:off x="2847975" y="3363425"/>
            <a:ext cx="5610300" cy="11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5"/>
          <p:cNvSpPr/>
          <p:nvPr/>
        </p:nvSpPr>
        <p:spPr>
          <a:xfrm>
            <a:off x="-28575" y="4446775"/>
            <a:ext cx="9191625" cy="712478"/>
          </a:xfrm>
          <a:custGeom>
            <a:avLst/>
            <a:gdLst/>
            <a:ahLst/>
            <a:cxnLst/>
            <a:rect l="l" t="t" r="r" b="b"/>
            <a:pathLst>
              <a:path w="367665" h="41339" extrusionOk="0">
                <a:moveTo>
                  <a:pt x="381" y="381"/>
                </a:moveTo>
                <a:lnTo>
                  <a:pt x="16574" y="16383"/>
                </a:lnTo>
                <a:lnTo>
                  <a:pt x="31623" y="7430"/>
                </a:lnTo>
                <a:lnTo>
                  <a:pt x="62484" y="7239"/>
                </a:lnTo>
                <a:lnTo>
                  <a:pt x="77724" y="0"/>
                </a:lnTo>
                <a:lnTo>
                  <a:pt x="92964" y="19622"/>
                </a:lnTo>
                <a:lnTo>
                  <a:pt x="108014" y="30861"/>
                </a:lnTo>
                <a:lnTo>
                  <a:pt x="123063" y="30671"/>
                </a:lnTo>
                <a:lnTo>
                  <a:pt x="139065" y="15050"/>
                </a:lnTo>
                <a:lnTo>
                  <a:pt x="154115" y="11430"/>
                </a:lnTo>
                <a:lnTo>
                  <a:pt x="168783" y="3408"/>
                </a:lnTo>
                <a:lnTo>
                  <a:pt x="184404" y="21527"/>
                </a:lnTo>
                <a:lnTo>
                  <a:pt x="199644" y="22155"/>
                </a:lnTo>
                <a:lnTo>
                  <a:pt x="214694" y="36386"/>
                </a:lnTo>
                <a:lnTo>
                  <a:pt x="230124" y="36386"/>
                </a:lnTo>
                <a:lnTo>
                  <a:pt x="246126" y="29147"/>
                </a:lnTo>
                <a:lnTo>
                  <a:pt x="261176" y="29147"/>
                </a:lnTo>
                <a:lnTo>
                  <a:pt x="275463" y="16574"/>
                </a:lnTo>
                <a:lnTo>
                  <a:pt x="291656" y="24384"/>
                </a:lnTo>
                <a:lnTo>
                  <a:pt x="305943" y="11811"/>
                </a:lnTo>
                <a:lnTo>
                  <a:pt x="336804" y="11621"/>
                </a:lnTo>
                <a:lnTo>
                  <a:pt x="351854" y="16383"/>
                </a:lnTo>
                <a:lnTo>
                  <a:pt x="367665" y="4001"/>
                </a:lnTo>
                <a:lnTo>
                  <a:pt x="367284" y="41339"/>
                </a:lnTo>
                <a:lnTo>
                  <a:pt x="0" y="4133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</p:sp>
      <p:sp>
        <p:nvSpPr>
          <p:cNvPr id="162" name="Google Shape;162;p5"/>
          <p:cNvSpPr/>
          <p:nvPr/>
        </p:nvSpPr>
        <p:spPr>
          <a:xfrm>
            <a:off x="-28575" y="4578111"/>
            <a:ext cx="9191625" cy="584439"/>
          </a:xfrm>
          <a:custGeom>
            <a:avLst/>
            <a:gdLst/>
            <a:ahLst/>
            <a:cxnLst/>
            <a:rect l="l" t="t" r="r" b="b"/>
            <a:pathLst>
              <a:path w="367665" h="33910" extrusionOk="0">
                <a:moveTo>
                  <a:pt x="381" y="8001"/>
                </a:moveTo>
                <a:lnTo>
                  <a:pt x="16764" y="16266"/>
                </a:lnTo>
                <a:lnTo>
                  <a:pt x="47244" y="16266"/>
                </a:lnTo>
                <a:lnTo>
                  <a:pt x="62484" y="9925"/>
                </a:lnTo>
                <a:lnTo>
                  <a:pt x="77724" y="23434"/>
                </a:lnTo>
                <a:lnTo>
                  <a:pt x="92964" y="23434"/>
                </a:lnTo>
                <a:lnTo>
                  <a:pt x="107442" y="16266"/>
                </a:lnTo>
                <a:lnTo>
                  <a:pt x="122682" y="11855"/>
                </a:lnTo>
                <a:lnTo>
                  <a:pt x="138684" y="11855"/>
                </a:lnTo>
                <a:lnTo>
                  <a:pt x="153924" y="15714"/>
                </a:lnTo>
                <a:lnTo>
                  <a:pt x="168783" y="11028"/>
                </a:lnTo>
                <a:lnTo>
                  <a:pt x="184023" y="18471"/>
                </a:lnTo>
                <a:lnTo>
                  <a:pt x="199644" y="29775"/>
                </a:lnTo>
                <a:lnTo>
                  <a:pt x="214122" y="22055"/>
                </a:lnTo>
                <a:lnTo>
                  <a:pt x="229743" y="22055"/>
                </a:lnTo>
                <a:lnTo>
                  <a:pt x="245364" y="8546"/>
                </a:lnTo>
                <a:lnTo>
                  <a:pt x="260604" y="16266"/>
                </a:lnTo>
                <a:lnTo>
                  <a:pt x="275844" y="16266"/>
                </a:lnTo>
                <a:lnTo>
                  <a:pt x="291084" y="9925"/>
                </a:lnTo>
                <a:lnTo>
                  <a:pt x="321564" y="9925"/>
                </a:lnTo>
                <a:lnTo>
                  <a:pt x="336804" y="23158"/>
                </a:lnTo>
                <a:lnTo>
                  <a:pt x="351282" y="18471"/>
                </a:lnTo>
                <a:lnTo>
                  <a:pt x="367665" y="0"/>
                </a:lnTo>
                <a:lnTo>
                  <a:pt x="367665" y="33910"/>
                </a:lnTo>
                <a:lnTo>
                  <a:pt x="0" y="33910"/>
                </a:lnTo>
                <a:close/>
              </a:path>
            </a:pathLst>
          </a:custGeom>
          <a:solidFill>
            <a:srgbClr val="00CEF6">
              <a:alpha val="73460"/>
            </a:srgbClr>
          </a:solidFill>
          <a:ln>
            <a:noFill/>
          </a:ln>
        </p:spPr>
      </p:sp>
      <p:sp>
        <p:nvSpPr>
          <p:cNvPr id="163" name="Google Shape;163;p5"/>
          <p:cNvSpPr/>
          <p:nvPr/>
        </p:nvSpPr>
        <p:spPr>
          <a:xfrm rot="8100000">
            <a:off x="1847981" y="42529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p5"/>
          <p:cNvSpPr/>
          <p:nvPr/>
        </p:nvSpPr>
        <p:spPr>
          <a:xfrm rot="8100000">
            <a:off x="6038981" y="453681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" name="Google Shape;165;p5"/>
          <p:cNvSpPr/>
          <p:nvPr/>
        </p:nvSpPr>
        <p:spPr>
          <a:xfrm rot="8100000">
            <a:off x="7181981" y="45701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66" name="Google Shape;166;p5"/>
          <p:cNvGrpSpPr/>
          <p:nvPr/>
        </p:nvGrpSpPr>
        <p:grpSpPr>
          <a:xfrm>
            <a:off x="-9525" y="4462475"/>
            <a:ext cx="9167825" cy="595300"/>
            <a:chOff x="-9525" y="4462475"/>
            <a:chExt cx="9167825" cy="595300"/>
          </a:xfrm>
        </p:grpSpPr>
        <p:sp>
          <p:nvSpPr>
            <p:cNvPr id="167" name="Google Shape;167;p5"/>
            <p:cNvSpPr/>
            <p:nvPr/>
          </p:nvSpPr>
          <p:spPr>
            <a:xfrm>
              <a:off x="-9525" y="4581525"/>
              <a:ext cx="4205300" cy="476250"/>
            </a:xfrm>
            <a:custGeom>
              <a:avLst/>
              <a:gdLst/>
              <a:ahLst/>
              <a:cxnLst/>
              <a:rect l="l" t="t" r="r" b="b"/>
              <a:pathLst>
                <a:path w="168212" h="19050" extrusionOk="0">
                  <a:moveTo>
                    <a:pt x="0" y="1715"/>
                  </a:moveTo>
                  <a:lnTo>
                    <a:pt x="15812" y="16574"/>
                  </a:lnTo>
                  <a:lnTo>
                    <a:pt x="31052" y="16574"/>
                  </a:lnTo>
                  <a:lnTo>
                    <a:pt x="46292" y="14097"/>
                  </a:lnTo>
                  <a:lnTo>
                    <a:pt x="61532" y="19050"/>
                  </a:lnTo>
                  <a:lnTo>
                    <a:pt x="76581" y="11240"/>
                  </a:lnTo>
                  <a:lnTo>
                    <a:pt x="92012" y="11240"/>
                  </a:lnTo>
                  <a:lnTo>
                    <a:pt x="106871" y="0"/>
                  </a:lnTo>
                  <a:lnTo>
                    <a:pt x="122111" y="2667"/>
                  </a:lnTo>
                  <a:lnTo>
                    <a:pt x="137541" y="2667"/>
                  </a:lnTo>
                  <a:lnTo>
                    <a:pt x="152972" y="16002"/>
                  </a:lnTo>
                  <a:lnTo>
                    <a:pt x="168212" y="16002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8" name="Google Shape;168;p5"/>
            <p:cNvSpPr/>
            <p:nvPr/>
          </p:nvSpPr>
          <p:spPr>
            <a:xfrm>
              <a:off x="4195775" y="4462475"/>
              <a:ext cx="3424225" cy="590550"/>
            </a:xfrm>
            <a:custGeom>
              <a:avLst/>
              <a:gdLst/>
              <a:ahLst/>
              <a:cxnLst/>
              <a:rect l="l" t="t" r="r" b="b"/>
              <a:pathLst>
                <a:path w="136969" h="23622" extrusionOk="0">
                  <a:moveTo>
                    <a:pt x="0" y="20955"/>
                  </a:moveTo>
                  <a:lnTo>
                    <a:pt x="15049" y="9144"/>
                  </a:lnTo>
                  <a:lnTo>
                    <a:pt x="30480" y="4381"/>
                  </a:lnTo>
                  <a:lnTo>
                    <a:pt x="45720" y="13716"/>
                  </a:lnTo>
                  <a:lnTo>
                    <a:pt x="60769" y="13716"/>
                  </a:lnTo>
                  <a:lnTo>
                    <a:pt x="76009" y="16573"/>
                  </a:lnTo>
                  <a:lnTo>
                    <a:pt x="91249" y="11811"/>
                  </a:lnTo>
                  <a:lnTo>
                    <a:pt x="106680" y="23622"/>
                  </a:lnTo>
                  <a:lnTo>
                    <a:pt x="122110" y="23622"/>
                  </a:lnTo>
                  <a:lnTo>
                    <a:pt x="136969" y="0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9" name="Google Shape;169;p5"/>
            <p:cNvSpPr/>
            <p:nvPr/>
          </p:nvSpPr>
          <p:spPr>
            <a:xfrm>
              <a:off x="7624775" y="4472000"/>
              <a:ext cx="1533525" cy="414325"/>
            </a:xfrm>
            <a:custGeom>
              <a:avLst/>
              <a:gdLst/>
              <a:ahLst/>
              <a:cxnLst/>
              <a:rect l="l" t="t" r="r" b="b"/>
              <a:pathLst>
                <a:path w="61341" h="16573" extrusionOk="0">
                  <a:moveTo>
                    <a:pt x="0" y="0"/>
                  </a:moveTo>
                  <a:lnTo>
                    <a:pt x="15049" y="4762"/>
                  </a:lnTo>
                  <a:lnTo>
                    <a:pt x="30670" y="4762"/>
                  </a:lnTo>
                  <a:lnTo>
                    <a:pt x="45910" y="4762"/>
                  </a:lnTo>
                  <a:lnTo>
                    <a:pt x="61341" y="16573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170" name="Google Shape;170;p5"/>
          <p:cNvGrpSpPr/>
          <p:nvPr/>
        </p:nvGrpSpPr>
        <p:grpSpPr>
          <a:xfrm>
            <a:off x="-42837" y="4443488"/>
            <a:ext cx="9229575" cy="642788"/>
            <a:chOff x="-42837" y="4443488"/>
            <a:chExt cx="9229575" cy="642788"/>
          </a:xfrm>
        </p:grpSpPr>
        <p:sp>
          <p:nvSpPr>
            <p:cNvPr id="171" name="Google Shape;171;p5"/>
            <p:cNvSpPr/>
            <p:nvPr/>
          </p:nvSpPr>
          <p:spPr>
            <a:xfrm>
              <a:off x="1114450" y="49006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72;p5"/>
            <p:cNvSpPr/>
            <p:nvPr/>
          </p:nvSpPr>
          <p:spPr>
            <a:xfrm>
              <a:off x="1495450" y="502927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73;p5"/>
            <p:cNvSpPr/>
            <p:nvPr/>
          </p:nvSpPr>
          <p:spPr>
            <a:xfrm>
              <a:off x="733450" y="49721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74;p5"/>
            <p:cNvSpPr/>
            <p:nvPr/>
          </p:nvSpPr>
          <p:spPr>
            <a:xfrm>
              <a:off x="352450" y="49626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5"/>
            <p:cNvSpPr/>
            <p:nvPr/>
          </p:nvSpPr>
          <p:spPr>
            <a:xfrm>
              <a:off x="-42837" y="46054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76;p5"/>
            <p:cNvSpPr/>
            <p:nvPr/>
          </p:nvSpPr>
          <p:spPr>
            <a:xfrm>
              <a:off x="1876450" y="48340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77;p5"/>
            <p:cNvSpPr/>
            <p:nvPr/>
          </p:nvSpPr>
          <p:spPr>
            <a:xfrm>
              <a:off x="2257450" y="48292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5"/>
            <p:cNvSpPr/>
            <p:nvPr/>
          </p:nvSpPr>
          <p:spPr>
            <a:xfrm>
              <a:off x="2638450" y="454826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79;p5"/>
            <p:cNvSpPr/>
            <p:nvPr/>
          </p:nvSpPr>
          <p:spPr>
            <a:xfrm>
              <a:off x="3019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80;p5"/>
            <p:cNvSpPr/>
            <p:nvPr/>
          </p:nvSpPr>
          <p:spPr>
            <a:xfrm>
              <a:off x="3400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81;p5"/>
            <p:cNvSpPr/>
            <p:nvPr/>
          </p:nvSpPr>
          <p:spPr>
            <a:xfrm>
              <a:off x="3781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82;p5"/>
            <p:cNvSpPr/>
            <p:nvPr/>
          </p:nvSpPr>
          <p:spPr>
            <a:xfrm>
              <a:off x="4162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83;p5"/>
            <p:cNvSpPr/>
            <p:nvPr/>
          </p:nvSpPr>
          <p:spPr>
            <a:xfrm>
              <a:off x="4543450" y="46673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84;p5"/>
            <p:cNvSpPr/>
            <p:nvPr/>
          </p:nvSpPr>
          <p:spPr>
            <a:xfrm>
              <a:off x="4924450" y="45435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85;p5"/>
            <p:cNvSpPr/>
            <p:nvPr/>
          </p:nvSpPr>
          <p:spPr>
            <a:xfrm>
              <a:off x="5305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86;p5"/>
            <p:cNvSpPr/>
            <p:nvPr/>
          </p:nvSpPr>
          <p:spPr>
            <a:xfrm>
              <a:off x="5686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87;p5"/>
            <p:cNvSpPr/>
            <p:nvPr/>
          </p:nvSpPr>
          <p:spPr>
            <a:xfrm>
              <a:off x="6067450" y="48483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5"/>
            <p:cNvSpPr/>
            <p:nvPr/>
          </p:nvSpPr>
          <p:spPr>
            <a:xfrm>
              <a:off x="6448450" y="47292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89;p5"/>
            <p:cNvSpPr/>
            <p:nvPr/>
          </p:nvSpPr>
          <p:spPr>
            <a:xfrm>
              <a:off x="6829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5"/>
            <p:cNvSpPr/>
            <p:nvPr/>
          </p:nvSpPr>
          <p:spPr>
            <a:xfrm>
              <a:off x="7210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5"/>
            <p:cNvSpPr/>
            <p:nvPr/>
          </p:nvSpPr>
          <p:spPr>
            <a:xfrm>
              <a:off x="7591450" y="44434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92;p5"/>
            <p:cNvSpPr/>
            <p:nvPr/>
          </p:nvSpPr>
          <p:spPr>
            <a:xfrm>
              <a:off x="7972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5"/>
            <p:cNvSpPr/>
            <p:nvPr/>
          </p:nvSpPr>
          <p:spPr>
            <a:xfrm>
              <a:off x="8353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94;p5"/>
            <p:cNvSpPr/>
            <p:nvPr/>
          </p:nvSpPr>
          <p:spPr>
            <a:xfrm>
              <a:off x="8734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95;p5"/>
            <p:cNvSpPr/>
            <p:nvPr/>
          </p:nvSpPr>
          <p:spPr>
            <a:xfrm>
              <a:off x="9129738" y="48673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6" name="Google Shape;196;p5"/>
          <p:cNvSpPr/>
          <p:nvPr/>
        </p:nvSpPr>
        <p:spPr>
          <a:xfrm>
            <a:off x="2990700" y="4586200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" name="Google Shape;197;p5"/>
          <p:cNvSpPr/>
          <p:nvPr/>
        </p:nvSpPr>
        <p:spPr>
          <a:xfrm>
            <a:off x="1085700" y="4871950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8" name="Google Shape;198;p5"/>
          <p:cNvSpPr/>
          <p:nvPr/>
        </p:nvSpPr>
        <p:spPr>
          <a:xfrm>
            <a:off x="4895700" y="4516032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" name="Google Shape;199;p5"/>
          <p:cNvSpPr/>
          <p:nvPr/>
        </p:nvSpPr>
        <p:spPr>
          <a:xfrm rot="8100000">
            <a:off x="8699949" y="432916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Google Shape;200;p5"/>
          <p:cNvSpPr txBox="1">
            <a:spLocks noGrp="1"/>
          </p:cNvSpPr>
          <p:nvPr>
            <p:ph type="title"/>
          </p:nvPr>
        </p:nvSpPr>
        <p:spPr>
          <a:xfrm>
            <a:off x="1047750" y="634125"/>
            <a:ext cx="6996600" cy="71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201" name="Google Shape;201;p5"/>
          <p:cNvSpPr txBox="1">
            <a:spLocks noGrp="1"/>
          </p:cNvSpPr>
          <p:nvPr>
            <p:ph type="body" idx="1"/>
          </p:nvPr>
        </p:nvSpPr>
        <p:spPr>
          <a:xfrm>
            <a:off x="1075850" y="1540175"/>
            <a:ext cx="6996600" cy="192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SzPts val="2000"/>
              <a:buChar char="◉"/>
              <a:defRPr/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◉"/>
              <a:defRPr/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202" name="Google Shape;202;p5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6"/>
          <p:cNvSpPr/>
          <p:nvPr/>
        </p:nvSpPr>
        <p:spPr>
          <a:xfrm>
            <a:off x="-28575" y="4446775"/>
            <a:ext cx="9191625" cy="712478"/>
          </a:xfrm>
          <a:custGeom>
            <a:avLst/>
            <a:gdLst/>
            <a:ahLst/>
            <a:cxnLst/>
            <a:rect l="l" t="t" r="r" b="b"/>
            <a:pathLst>
              <a:path w="367665" h="41339" extrusionOk="0">
                <a:moveTo>
                  <a:pt x="381" y="381"/>
                </a:moveTo>
                <a:lnTo>
                  <a:pt x="16574" y="16383"/>
                </a:lnTo>
                <a:lnTo>
                  <a:pt x="31623" y="7430"/>
                </a:lnTo>
                <a:lnTo>
                  <a:pt x="62484" y="7239"/>
                </a:lnTo>
                <a:lnTo>
                  <a:pt x="77724" y="0"/>
                </a:lnTo>
                <a:lnTo>
                  <a:pt x="92964" y="19622"/>
                </a:lnTo>
                <a:lnTo>
                  <a:pt x="108014" y="30861"/>
                </a:lnTo>
                <a:lnTo>
                  <a:pt x="123063" y="30671"/>
                </a:lnTo>
                <a:lnTo>
                  <a:pt x="139065" y="15050"/>
                </a:lnTo>
                <a:lnTo>
                  <a:pt x="154115" y="11430"/>
                </a:lnTo>
                <a:lnTo>
                  <a:pt x="168783" y="3408"/>
                </a:lnTo>
                <a:lnTo>
                  <a:pt x="184404" y="21527"/>
                </a:lnTo>
                <a:lnTo>
                  <a:pt x="199644" y="22155"/>
                </a:lnTo>
                <a:lnTo>
                  <a:pt x="214694" y="36386"/>
                </a:lnTo>
                <a:lnTo>
                  <a:pt x="230124" y="36386"/>
                </a:lnTo>
                <a:lnTo>
                  <a:pt x="246126" y="29147"/>
                </a:lnTo>
                <a:lnTo>
                  <a:pt x="261176" y="29147"/>
                </a:lnTo>
                <a:lnTo>
                  <a:pt x="275463" y="16574"/>
                </a:lnTo>
                <a:lnTo>
                  <a:pt x="291656" y="24384"/>
                </a:lnTo>
                <a:lnTo>
                  <a:pt x="305943" y="11811"/>
                </a:lnTo>
                <a:lnTo>
                  <a:pt x="336804" y="11621"/>
                </a:lnTo>
                <a:lnTo>
                  <a:pt x="351854" y="16383"/>
                </a:lnTo>
                <a:lnTo>
                  <a:pt x="367665" y="4001"/>
                </a:lnTo>
                <a:lnTo>
                  <a:pt x="367284" y="41339"/>
                </a:lnTo>
                <a:lnTo>
                  <a:pt x="0" y="4133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</p:sp>
      <p:sp>
        <p:nvSpPr>
          <p:cNvPr id="205" name="Google Shape;205;p6"/>
          <p:cNvSpPr/>
          <p:nvPr/>
        </p:nvSpPr>
        <p:spPr>
          <a:xfrm>
            <a:off x="-28575" y="4578111"/>
            <a:ext cx="9191625" cy="584439"/>
          </a:xfrm>
          <a:custGeom>
            <a:avLst/>
            <a:gdLst/>
            <a:ahLst/>
            <a:cxnLst/>
            <a:rect l="l" t="t" r="r" b="b"/>
            <a:pathLst>
              <a:path w="367665" h="33910" extrusionOk="0">
                <a:moveTo>
                  <a:pt x="381" y="8001"/>
                </a:moveTo>
                <a:lnTo>
                  <a:pt x="16764" y="16266"/>
                </a:lnTo>
                <a:lnTo>
                  <a:pt x="47244" y="16266"/>
                </a:lnTo>
                <a:lnTo>
                  <a:pt x="62484" y="9925"/>
                </a:lnTo>
                <a:lnTo>
                  <a:pt x="77724" y="23434"/>
                </a:lnTo>
                <a:lnTo>
                  <a:pt x="92964" y="23434"/>
                </a:lnTo>
                <a:lnTo>
                  <a:pt x="107442" y="16266"/>
                </a:lnTo>
                <a:lnTo>
                  <a:pt x="122682" y="11855"/>
                </a:lnTo>
                <a:lnTo>
                  <a:pt x="138684" y="11855"/>
                </a:lnTo>
                <a:lnTo>
                  <a:pt x="153924" y="15714"/>
                </a:lnTo>
                <a:lnTo>
                  <a:pt x="168783" y="11028"/>
                </a:lnTo>
                <a:lnTo>
                  <a:pt x="184023" y="18471"/>
                </a:lnTo>
                <a:lnTo>
                  <a:pt x="199644" y="29775"/>
                </a:lnTo>
                <a:lnTo>
                  <a:pt x="214122" y="22055"/>
                </a:lnTo>
                <a:lnTo>
                  <a:pt x="229743" y="22055"/>
                </a:lnTo>
                <a:lnTo>
                  <a:pt x="245364" y="8546"/>
                </a:lnTo>
                <a:lnTo>
                  <a:pt x="260604" y="16266"/>
                </a:lnTo>
                <a:lnTo>
                  <a:pt x="275844" y="16266"/>
                </a:lnTo>
                <a:lnTo>
                  <a:pt x="291084" y="9925"/>
                </a:lnTo>
                <a:lnTo>
                  <a:pt x="321564" y="9925"/>
                </a:lnTo>
                <a:lnTo>
                  <a:pt x="336804" y="23158"/>
                </a:lnTo>
                <a:lnTo>
                  <a:pt x="351282" y="18471"/>
                </a:lnTo>
                <a:lnTo>
                  <a:pt x="367665" y="0"/>
                </a:lnTo>
                <a:lnTo>
                  <a:pt x="367665" y="33910"/>
                </a:lnTo>
                <a:lnTo>
                  <a:pt x="0" y="33910"/>
                </a:lnTo>
                <a:close/>
              </a:path>
            </a:pathLst>
          </a:custGeom>
          <a:solidFill>
            <a:srgbClr val="00CEF6">
              <a:alpha val="73460"/>
            </a:srgbClr>
          </a:solidFill>
          <a:ln>
            <a:noFill/>
          </a:ln>
        </p:spPr>
      </p:sp>
      <p:sp>
        <p:nvSpPr>
          <p:cNvPr id="206" name="Google Shape;206;p6"/>
          <p:cNvSpPr/>
          <p:nvPr/>
        </p:nvSpPr>
        <p:spPr>
          <a:xfrm rot="8100000">
            <a:off x="1847981" y="42529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7" name="Google Shape;207;p6"/>
          <p:cNvSpPr/>
          <p:nvPr/>
        </p:nvSpPr>
        <p:spPr>
          <a:xfrm rot="8100000">
            <a:off x="6038981" y="453681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p6"/>
          <p:cNvSpPr/>
          <p:nvPr/>
        </p:nvSpPr>
        <p:spPr>
          <a:xfrm rot="8100000">
            <a:off x="7181981" y="45701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9" name="Google Shape;209;p6"/>
          <p:cNvGrpSpPr/>
          <p:nvPr/>
        </p:nvGrpSpPr>
        <p:grpSpPr>
          <a:xfrm>
            <a:off x="-9525" y="4462475"/>
            <a:ext cx="9167825" cy="595300"/>
            <a:chOff x="-9525" y="4462475"/>
            <a:chExt cx="9167825" cy="595300"/>
          </a:xfrm>
        </p:grpSpPr>
        <p:sp>
          <p:nvSpPr>
            <p:cNvPr id="210" name="Google Shape;210;p6"/>
            <p:cNvSpPr/>
            <p:nvPr/>
          </p:nvSpPr>
          <p:spPr>
            <a:xfrm>
              <a:off x="-9525" y="4581525"/>
              <a:ext cx="4205300" cy="476250"/>
            </a:xfrm>
            <a:custGeom>
              <a:avLst/>
              <a:gdLst/>
              <a:ahLst/>
              <a:cxnLst/>
              <a:rect l="l" t="t" r="r" b="b"/>
              <a:pathLst>
                <a:path w="168212" h="19050" extrusionOk="0">
                  <a:moveTo>
                    <a:pt x="0" y="1715"/>
                  </a:moveTo>
                  <a:lnTo>
                    <a:pt x="15812" y="16574"/>
                  </a:lnTo>
                  <a:lnTo>
                    <a:pt x="31052" y="16574"/>
                  </a:lnTo>
                  <a:lnTo>
                    <a:pt x="46292" y="14097"/>
                  </a:lnTo>
                  <a:lnTo>
                    <a:pt x="61532" y="19050"/>
                  </a:lnTo>
                  <a:lnTo>
                    <a:pt x="76581" y="11240"/>
                  </a:lnTo>
                  <a:lnTo>
                    <a:pt x="92012" y="11240"/>
                  </a:lnTo>
                  <a:lnTo>
                    <a:pt x="106871" y="0"/>
                  </a:lnTo>
                  <a:lnTo>
                    <a:pt x="122111" y="2667"/>
                  </a:lnTo>
                  <a:lnTo>
                    <a:pt x="137541" y="2667"/>
                  </a:lnTo>
                  <a:lnTo>
                    <a:pt x="152972" y="16002"/>
                  </a:lnTo>
                  <a:lnTo>
                    <a:pt x="168212" y="16002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1" name="Google Shape;211;p6"/>
            <p:cNvSpPr/>
            <p:nvPr/>
          </p:nvSpPr>
          <p:spPr>
            <a:xfrm>
              <a:off x="4195775" y="4462475"/>
              <a:ext cx="3424225" cy="590550"/>
            </a:xfrm>
            <a:custGeom>
              <a:avLst/>
              <a:gdLst/>
              <a:ahLst/>
              <a:cxnLst/>
              <a:rect l="l" t="t" r="r" b="b"/>
              <a:pathLst>
                <a:path w="136969" h="23622" extrusionOk="0">
                  <a:moveTo>
                    <a:pt x="0" y="20955"/>
                  </a:moveTo>
                  <a:lnTo>
                    <a:pt x="15049" y="9144"/>
                  </a:lnTo>
                  <a:lnTo>
                    <a:pt x="30480" y="4381"/>
                  </a:lnTo>
                  <a:lnTo>
                    <a:pt x="45720" y="13716"/>
                  </a:lnTo>
                  <a:lnTo>
                    <a:pt x="60769" y="13716"/>
                  </a:lnTo>
                  <a:lnTo>
                    <a:pt x="76009" y="16573"/>
                  </a:lnTo>
                  <a:lnTo>
                    <a:pt x="91249" y="11811"/>
                  </a:lnTo>
                  <a:lnTo>
                    <a:pt x="106680" y="23622"/>
                  </a:lnTo>
                  <a:lnTo>
                    <a:pt x="122110" y="23622"/>
                  </a:lnTo>
                  <a:lnTo>
                    <a:pt x="136969" y="0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2" name="Google Shape;212;p6"/>
            <p:cNvSpPr/>
            <p:nvPr/>
          </p:nvSpPr>
          <p:spPr>
            <a:xfrm>
              <a:off x="7624775" y="4472000"/>
              <a:ext cx="1533525" cy="414325"/>
            </a:xfrm>
            <a:custGeom>
              <a:avLst/>
              <a:gdLst/>
              <a:ahLst/>
              <a:cxnLst/>
              <a:rect l="l" t="t" r="r" b="b"/>
              <a:pathLst>
                <a:path w="61341" h="16573" extrusionOk="0">
                  <a:moveTo>
                    <a:pt x="0" y="0"/>
                  </a:moveTo>
                  <a:lnTo>
                    <a:pt x="15049" y="4762"/>
                  </a:lnTo>
                  <a:lnTo>
                    <a:pt x="30670" y="4762"/>
                  </a:lnTo>
                  <a:lnTo>
                    <a:pt x="45910" y="4762"/>
                  </a:lnTo>
                  <a:lnTo>
                    <a:pt x="61341" y="16573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213" name="Google Shape;213;p6"/>
          <p:cNvGrpSpPr/>
          <p:nvPr/>
        </p:nvGrpSpPr>
        <p:grpSpPr>
          <a:xfrm>
            <a:off x="-42837" y="4443488"/>
            <a:ext cx="9229575" cy="642788"/>
            <a:chOff x="-42837" y="4443488"/>
            <a:chExt cx="9229575" cy="642788"/>
          </a:xfrm>
        </p:grpSpPr>
        <p:sp>
          <p:nvSpPr>
            <p:cNvPr id="214" name="Google Shape;214;p6"/>
            <p:cNvSpPr/>
            <p:nvPr/>
          </p:nvSpPr>
          <p:spPr>
            <a:xfrm>
              <a:off x="1114450" y="49006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15;p6"/>
            <p:cNvSpPr/>
            <p:nvPr/>
          </p:nvSpPr>
          <p:spPr>
            <a:xfrm>
              <a:off x="1495450" y="502927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216;p6"/>
            <p:cNvSpPr/>
            <p:nvPr/>
          </p:nvSpPr>
          <p:spPr>
            <a:xfrm>
              <a:off x="733450" y="49721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217;p6"/>
            <p:cNvSpPr/>
            <p:nvPr/>
          </p:nvSpPr>
          <p:spPr>
            <a:xfrm>
              <a:off x="352450" y="49626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18;p6"/>
            <p:cNvSpPr/>
            <p:nvPr/>
          </p:nvSpPr>
          <p:spPr>
            <a:xfrm>
              <a:off x="-42837" y="46054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6"/>
            <p:cNvSpPr/>
            <p:nvPr/>
          </p:nvSpPr>
          <p:spPr>
            <a:xfrm>
              <a:off x="1876450" y="48340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6"/>
            <p:cNvSpPr/>
            <p:nvPr/>
          </p:nvSpPr>
          <p:spPr>
            <a:xfrm>
              <a:off x="2257450" y="48292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6"/>
            <p:cNvSpPr/>
            <p:nvPr/>
          </p:nvSpPr>
          <p:spPr>
            <a:xfrm>
              <a:off x="2638450" y="454826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222;p6"/>
            <p:cNvSpPr/>
            <p:nvPr/>
          </p:nvSpPr>
          <p:spPr>
            <a:xfrm>
              <a:off x="3019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6"/>
            <p:cNvSpPr/>
            <p:nvPr/>
          </p:nvSpPr>
          <p:spPr>
            <a:xfrm>
              <a:off x="3400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6"/>
            <p:cNvSpPr/>
            <p:nvPr/>
          </p:nvSpPr>
          <p:spPr>
            <a:xfrm>
              <a:off x="3781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25;p6"/>
            <p:cNvSpPr/>
            <p:nvPr/>
          </p:nvSpPr>
          <p:spPr>
            <a:xfrm>
              <a:off x="4162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26;p6"/>
            <p:cNvSpPr/>
            <p:nvPr/>
          </p:nvSpPr>
          <p:spPr>
            <a:xfrm>
              <a:off x="4543450" y="46673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27;p6"/>
            <p:cNvSpPr/>
            <p:nvPr/>
          </p:nvSpPr>
          <p:spPr>
            <a:xfrm>
              <a:off x="4924450" y="45435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28;p6"/>
            <p:cNvSpPr/>
            <p:nvPr/>
          </p:nvSpPr>
          <p:spPr>
            <a:xfrm>
              <a:off x="5305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29;p6"/>
            <p:cNvSpPr/>
            <p:nvPr/>
          </p:nvSpPr>
          <p:spPr>
            <a:xfrm>
              <a:off x="5686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30;p6"/>
            <p:cNvSpPr/>
            <p:nvPr/>
          </p:nvSpPr>
          <p:spPr>
            <a:xfrm>
              <a:off x="6067450" y="48483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231;p6"/>
            <p:cNvSpPr/>
            <p:nvPr/>
          </p:nvSpPr>
          <p:spPr>
            <a:xfrm>
              <a:off x="6448450" y="47292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232;p6"/>
            <p:cNvSpPr/>
            <p:nvPr/>
          </p:nvSpPr>
          <p:spPr>
            <a:xfrm>
              <a:off x="6829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3;p6"/>
            <p:cNvSpPr/>
            <p:nvPr/>
          </p:nvSpPr>
          <p:spPr>
            <a:xfrm>
              <a:off x="7210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6"/>
            <p:cNvSpPr/>
            <p:nvPr/>
          </p:nvSpPr>
          <p:spPr>
            <a:xfrm>
              <a:off x="7591450" y="44434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p6"/>
            <p:cNvSpPr/>
            <p:nvPr/>
          </p:nvSpPr>
          <p:spPr>
            <a:xfrm>
              <a:off x="7972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p6"/>
            <p:cNvSpPr/>
            <p:nvPr/>
          </p:nvSpPr>
          <p:spPr>
            <a:xfrm>
              <a:off x="8353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6"/>
            <p:cNvSpPr/>
            <p:nvPr/>
          </p:nvSpPr>
          <p:spPr>
            <a:xfrm>
              <a:off x="8734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38;p6"/>
            <p:cNvSpPr/>
            <p:nvPr/>
          </p:nvSpPr>
          <p:spPr>
            <a:xfrm>
              <a:off x="9129738" y="48673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9" name="Google Shape;239;p6"/>
          <p:cNvSpPr/>
          <p:nvPr/>
        </p:nvSpPr>
        <p:spPr>
          <a:xfrm>
            <a:off x="2990700" y="4586200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6"/>
          <p:cNvSpPr/>
          <p:nvPr/>
        </p:nvSpPr>
        <p:spPr>
          <a:xfrm>
            <a:off x="1085700" y="4871950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1" name="Google Shape;241;p6"/>
          <p:cNvSpPr/>
          <p:nvPr/>
        </p:nvSpPr>
        <p:spPr>
          <a:xfrm>
            <a:off x="4895700" y="4516032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Google Shape;242;p6"/>
          <p:cNvSpPr/>
          <p:nvPr/>
        </p:nvSpPr>
        <p:spPr>
          <a:xfrm rot="8100000">
            <a:off x="8699949" y="432916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3" name="Google Shape;243;p6"/>
          <p:cNvSpPr txBox="1">
            <a:spLocks noGrp="1"/>
          </p:cNvSpPr>
          <p:nvPr>
            <p:ph type="title"/>
          </p:nvPr>
        </p:nvSpPr>
        <p:spPr>
          <a:xfrm>
            <a:off x="1047750" y="634125"/>
            <a:ext cx="6996600" cy="71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244" name="Google Shape;244;p6"/>
          <p:cNvSpPr txBox="1">
            <a:spLocks noGrp="1"/>
          </p:cNvSpPr>
          <p:nvPr>
            <p:ph type="body" idx="1"/>
          </p:nvPr>
        </p:nvSpPr>
        <p:spPr>
          <a:xfrm>
            <a:off x="1131500" y="1552950"/>
            <a:ext cx="3339900" cy="266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Char char="◉"/>
              <a:defRPr sz="2000"/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◉"/>
              <a:defRPr/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245" name="Google Shape;245;p6"/>
          <p:cNvSpPr txBox="1">
            <a:spLocks noGrp="1"/>
          </p:cNvSpPr>
          <p:nvPr>
            <p:ph type="body" idx="2"/>
          </p:nvPr>
        </p:nvSpPr>
        <p:spPr>
          <a:xfrm>
            <a:off x="4672563" y="1552950"/>
            <a:ext cx="3339900" cy="266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Char char="◉"/>
              <a:defRPr sz="2000"/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◉"/>
              <a:defRPr/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246" name="Google Shape;246;p6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oogle Shape;6;p1"/>
          <p:cNvGrpSpPr/>
          <p:nvPr/>
        </p:nvGrpSpPr>
        <p:grpSpPr>
          <a:xfrm>
            <a:off x="381000" y="7"/>
            <a:ext cx="8382000" cy="5162348"/>
            <a:chOff x="381000" y="-18750"/>
            <a:chExt cx="8382000" cy="5181000"/>
          </a:xfrm>
        </p:grpSpPr>
        <p:cxnSp>
          <p:nvCxnSpPr>
            <p:cNvPr id="7" name="Google Shape;7;p1"/>
            <p:cNvCxnSpPr/>
            <p:nvPr/>
          </p:nvCxnSpPr>
          <p:spPr>
            <a:xfrm>
              <a:off x="762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" name="Google Shape;8;p1"/>
            <p:cNvCxnSpPr/>
            <p:nvPr/>
          </p:nvCxnSpPr>
          <p:spPr>
            <a:xfrm>
              <a:off x="1524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" name="Google Shape;9;p1"/>
            <p:cNvCxnSpPr/>
            <p:nvPr/>
          </p:nvCxnSpPr>
          <p:spPr>
            <a:xfrm>
              <a:off x="2286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" name="Google Shape;10;p1"/>
            <p:cNvCxnSpPr/>
            <p:nvPr/>
          </p:nvCxnSpPr>
          <p:spPr>
            <a:xfrm>
              <a:off x="3048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" name="Google Shape;11;p1"/>
            <p:cNvCxnSpPr/>
            <p:nvPr/>
          </p:nvCxnSpPr>
          <p:spPr>
            <a:xfrm>
              <a:off x="3810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" name="Google Shape;12;p1"/>
            <p:cNvCxnSpPr/>
            <p:nvPr/>
          </p:nvCxnSpPr>
          <p:spPr>
            <a:xfrm>
              <a:off x="4572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" name="Google Shape;13;p1"/>
            <p:cNvCxnSpPr/>
            <p:nvPr/>
          </p:nvCxnSpPr>
          <p:spPr>
            <a:xfrm>
              <a:off x="5334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" name="Google Shape;14;p1"/>
            <p:cNvCxnSpPr/>
            <p:nvPr/>
          </p:nvCxnSpPr>
          <p:spPr>
            <a:xfrm>
              <a:off x="6096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" name="Google Shape;15;p1"/>
            <p:cNvCxnSpPr/>
            <p:nvPr/>
          </p:nvCxnSpPr>
          <p:spPr>
            <a:xfrm>
              <a:off x="6858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" name="Google Shape;16;p1"/>
            <p:cNvCxnSpPr/>
            <p:nvPr/>
          </p:nvCxnSpPr>
          <p:spPr>
            <a:xfrm>
              <a:off x="7620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" name="Google Shape;17;p1"/>
            <p:cNvCxnSpPr/>
            <p:nvPr/>
          </p:nvCxnSpPr>
          <p:spPr>
            <a:xfrm>
              <a:off x="8382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" name="Google Shape;18;p1"/>
            <p:cNvCxnSpPr/>
            <p:nvPr/>
          </p:nvCxnSpPr>
          <p:spPr>
            <a:xfrm>
              <a:off x="381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19" name="Google Shape;19;p1"/>
            <p:cNvCxnSpPr/>
            <p:nvPr/>
          </p:nvCxnSpPr>
          <p:spPr>
            <a:xfrm>
              <a:off x="1143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0" name="Google Shape;20;p1"/>
            <p:cNvCxnSpPr/>
            <p:nvPr/>
          </p:nvCxnSpPr>
          <p:spPr>
            <a:xfrm>
              <a:off x="1905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1" name="Google Shape;21;p1"/>
            <p:cNvCxnSpPr/>
            <p:nvPr/>
          </p:nvCxnSpPr>
          <p:spPr>
            <a:xfrm>
              <a:off x="2667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2" name="Google Shape;22;p1"/>
            <p:cNvCxnSpPr/>
            <p:nvPr/>
          </p:nvCxnSpPr>
          <p:spPr>
            <a:xfrm>
              <a:off x="3429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3" name="Google Shape;23;p1"/>
            <p:cNvCxnSpPr/>
            <p:nvPr/>
          </p:nvCxnSpPr>
          <p:spPr>
            <a:xfrm>
              <a:off x="4191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4" name="Google Shape;24;p1"/>
            <p:cNvCxnSpPr/>
            <p:nvPr/>
          </p:nvCxnSpPr>
          <p:spPr>
            <a:xfrm>
              <a:off x="4953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5" name="Google Shape;25;p1"/>
            <p:cNvCxnSpPr/>
            <p:nvPr/>
          </p:nvCxnSpPr>
          <p:spPr>
            <a:xfrm>
              <a:off x="5715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6" name="Google Shape;26;p1"/>
            <p:cNvCxnSpPr/>
            <p:nvPr/>
          </p:nvCxnSpPr>
          <p:spPr>
            <a:xfrm>
              <a:off x="6477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7" name="Google Shape;27;p1"/>
            <p:cNvCxnSpPr/>
            <p:nvPr/>
          </p:nvCxnSpPr>
          <p:spPr>
            <a:xfrm>
              <a:off x="7239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8" name="Google Shape;28;p1"/>
            <p:cNvCxnSpPr/>
            <p:nvPr/>
          </p:nvCxnSpPr>
          <p:spPr>
            <a:xfrm>
              <a:off x="8001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9" name="Google Shape;29;p1"/>
            <p:cNvCxnSpPr/>
            <p:nvPr/>
          </p:nvCxnSpPr>
          <p:spPr>
            <a:xfrm>
              <a:off x="8763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sp>
        <p:nvSpPr>
          <p:cNvPr id="30" name="Google Shape;30;p1"/>
          <p:cNvSpPr txBox="1">
            <a:spLocks noGrp="1"/>
          </p:cNvSpPr>
          <p:nvPr>
            <p:ph type="title"/>
          </p:nvPr>
        </p:nvSpPr>
        <p:spPr>
          <a:xfrm>
            <a:off x="1047750" y="634125"/>
            <a:ext cx="69966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endParaRPr/>
          </a:p>
        </p:txBody>
      </p:sp>
      <p:sp>
        <p:nvSpPr>
          <p:cNvPr id="31" name="Google Shape;31;p1"/>
          <p:cNvSpPr txBox="1">
            <a:spLocks noGrp="1"/>
          </p:cNvSpPr>
          <p:nvPr>
            <p:ph type="body" idx="1"/>
          </p:nvPr>
        </p:nvSpPr>
        <p:spPr>
          <a:xfrm>
            <a:off x="1075850" y="1540175"/>
            <a:ext cx="6996600" cy="192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ource Sans Pro"/>
              <a:buChar char="◉"/>
              <a:defRPr sz="20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◉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●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○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●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○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32" name="Google Shape;32;p1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48" r:id="rId2"/>
    <p:sldLayoutId id="2147483651" r:id="rId3"/>
    <p:sldLayoutId id="2147483652" r:id="rId4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go.osu.edu/dhc-oers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hyperlink" Target="https://creativecommons.org/licenses/by/4.0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ytimes.com/column/whats-going-on-in-this-graph" TargetMode="External"/><Relationship Id="rId2" Type="http://schemas.openxmlformats.org/officeDocument/2006/relationships/hyperlink" Target="https://infogram.com/blog/choose-the-right-chart/#:~:text=Ask%20yourself%20how%20many%20variables,lot%20of%20data%20to%20visualize." TargetMode="Externa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hyperlink" Target="https://www.atsdr.cdc.gov/place-health/php/eji/eji-explorer.html" TargetMode="Externa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13"/>
          <p:cNvSpPr txBox="1">
            <a:spLocks noGrp="1"/>
          </p:cNvSpPr>
          <p:nvPr>
            <p:ph type="ctrTitle"/>
          </p:nvPr>
        </p:nvSpPr>
        <p:spPr>
          <a:xfrm>
            <a:off x="463550" y="2571750"/>
            <a:ext cx="7994725" cy="195147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Data for Healthy Communities: Data Visualization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A9D6FCB-A707-4065-8EFC-EB74CB3BA588}"/>
              </a:ext>
            </a:extLst>
          </p:cNvPr>
          <p:cNvGrpSpPr/>
          <p:nvPr/>
        </p:nvGrpSpPr>
        <p:grpSpPr>
          <a:xfrm>
            <a:off x="-25810" y="4585167"/>
            <a:ext cx="9195619" cy="784830"/>
            <a:chOff x="-25810" y="4585167"/>
            <a:chExt cx="9195619" cy="784830"/>
          </a:xfrm>
        </p:grpSpPr>
        <p:sp>
          <p:nvSpPr>
            <p:cNvPr id="4" name="Rectangle 11">
              <a:extLst>
                <a:ext uri="{FF2B5EF4-FFF2-40B4-BE49-F238E27FC236}">
                  <a16:creationId xmlns:a16="http://schemas.microsoft.com/office/drawing/2014/main" id="{A9D8A7B0-369A-4ABD-B314-257C5B5D2C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5810" y="4585167"/>
              <a:ext cx="9195619" cy="7848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3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  <a:hlinkClick r:id="rId3"/>
                </a:rPr>
                <a:t>Data for Healthy Communities</a:t>
              </a:r>
              <a:r>
                <a:rPr kumimoji="0" lang="en-US" altLang="en-US" sz="9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: Lesson 4 </a:t>
              </a: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en-US" sz="900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en-US" sz="900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Version 1.0 </a:t>
              </a: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en-US" sz="900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en-US" sz="900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en-US" sz="900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5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Created by Emily Nutwell and Kelsey Badger</a:t>
              </a:r>
              <a:br>
                <a:rPr kumimoji="0" lang="en-US" altLang="en-US" sz="85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</a:br>
              <a:r>
                <a:rPr kumimoji="0" lang="en-US" altLang="en-US" sz="85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Licensed for reuse under </a:t>
              </a:r>
              <a:r>
                <a:rPr kumimoji="0" lang="en-US" altLang="en-US" sz="85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  <a:hlinkClick r:id="rId4"/>
                </a:rPr>
                <a:t>CC-BY 4.0</a:t>
              </a:r>
              <a:br>
                <a:rPr kumimoji="0" lang="en-US" altLang="en-US" sz="850" b="0" i="0" u="sng" strike="noStrike" cap="none" normalizeH="0" baseline="0" dirty="0">
                  <a:ln>
                    <a:noFill/>
                  </a:ln>
                  <a:solidFill>
                    <a:srgbClr val="0000FF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</a:br>
              <a:endParaRPr kumimoji="0" lang="en-US" altLang="en-US" sz="85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pic>
          <p:nvPicPr>
            <p:cNvPr id="5" name="Picture 1" descr="A picture containing text, clipart&#10;&#10;Description automatically generated">
              <a:hlinkClick r:id="rId4"/>
              <a:extLst>
                <a:ext uri="{FF2B5EF4-FFF2-40B4-BE49-F238E27FC236}">
                  <a16:creationId xmlns:a16="http://schemas.microsoft.com/office/drawing/2014/main" id="{921F70A2-3662-493B-B734-513D472378F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44897" y="4923504"/>
              <a:ext cx="549275" cy="190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B92174-21F2-40C4-A80E-481D026590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2350" y="94375"/>
            <a:ext cx="6996600" cy="715800"/>
          </a:xfrm>
        </p:spPr>
        <p:txBody>
          <a:bodyPr/>
          <a:lstStyle/>
          <a:p>
            <a:r>
              <a:rPr lang="en-US"/>
              <a:t>Deception with Data Visualizations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9834A8D-3FD7-42EC-AE7E-3AF32340BBF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10</a:t>
            </a:fld>
            <a:endParaRPr lang="en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B3193F-4C96-6C95-D02D-D93F7F3A2328}"/>
              </a:ext>
            </a:extLst>
          </p:cNvPr>
          <p:cNvSpPr txBox="1"/>
          <p:nvPr/>
        </p:nvSpPr>
        <p:spPr>
          <a:xfrm>
            <a:off x="255494" y="3765903"/>
            <a:ext cx="3429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What conclusions do you draw from this graph?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645E2A1-519C-7688-0AC4-B9E74768D9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91" y="1515404"/>
            <a:ext cx="4486839" cy="215564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4103A6D4-81E5-FB25-7DF2-F30F81549FDA}"/>
              </a:ext>
            </a:extLst>
          </p:cNvPr>
          <p:cNvSpPr txBox="1"/>
          <p:nvPr/>
        </p:nvSpPr>
        <p:spPr>
          <a:xfrm>
            <a:off x="4572000" y="3765903"/>
            <a:ext cx="4316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Simply by changing the scale on the y-axis, you can mislead people in interpreting your visualizations!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1A07CF3-B0C2-F2C3-7883-6E843D600AF4}"/>
              </a:ext>
            </a:extLst>
          </p:cNvPr>
          <p:cNvSpPr txBox="1"/>
          <p:nvPr/>
        </p:nvSpPr>
        <p:spPr>
          <a:xfrm>
            <a:off x="4571999" y="1075765"/>
            <a:ext cx="40677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This is the same graph as the one on the left!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6FB9A5D-8582-60F3-3197-082E300762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1366" y="1530010"/>
            <a:ext cx="3549000" cy="214103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C480FD7-F8B5-783A-0B06-EE6A578D3AC2}"/>
              </a:ext>
            </a:extLst>
          </p:cNvPr>
          <p:cNvSpPr txBox="1"/>
          <p:nvPr/>
        </p:nvSpPr>
        <p:spPr>
          <a:xfrm>
            <a:off x="1167945" y="1909044"/>
            <a:ext cx="2272553" cy="43088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 b="1"/>
              <a:t>A scale of 1000 does not make sense and distorts the data.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BDFADA3B-B877-6CDF-3D00-FF0A11E2B308}"/>
              </a:ext>
            </a:extLst>
          </p:cNvPr>
          <p:cNvSpPr/>
          <p:nvPr/>
        </p:nvSpPr>
        <p:spPr>
          <a:xfrm>
            <a:off x="208429" y="1707776"/>
            <a:ext cx="383242" cy="208430"/>
          </a:xfrm>
          <a:prstGeom prst="ellipse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1752EA4-084F-6121-1A31-D5F5DB449076}"/>
              </a:ext>
            </a:extLst>
          </p:cNvPr>
          <p:cNvCxnSpPr>
            <a:cxnSpLocks/>
            <a:stCxn id="6" idx="6"/>
            <a:endCxn id="5" idx="1"/>
          </p:cNvCxnSpPr>
          <p:nvPr/>
        </p:nvCxnSpPr>
        <p:spPr>
          <a:xfrm>
            <a:off x="591671" y="1811991"/>
            <a:ext cx="576274" cy="312497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5821B65C-DF7D-6398-D5FF-41D4FA74AEC8}"/>
              </a:ext>
            </a:extLst>
          </p:cNvPr>
          <p:cNvSpPr txBox="1"/>
          <p:nvPr/>
        </p:nvSpPr>
        <p:spPr>
          <a:xfrm>
            <a:off x="5833802" y="1857151"/>
            <a:ext cx="2805932" cy="430887"/>
          </a:xfrm>
          <a:prstGeom prst="rect">
            <a:avLst/>
          </a:prstGeom>
          <a:solidFill>
            <a:srgbClr val="00CC99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 b="1"/>
              <a:t>Setting the max value to 300 makes sense since AQI highest value is 300.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B4E67B8D-5AF3-EF67-00FB-01F4C0A80B76}"/>
              </a:ext>
            </a:extLst>
          </p:cNvPr>
          <p:cNvSpPr/>
          <p:nvPr/>
        </p:nvSpPr>
        <p:spPr>
          <a:xfrm>
            <a:off x="4947472" y="1746097"/>
            <a:ext cx="383242" cy="208430"/>
          </a:xfrm>
          <a:prstGeom prst="ellipse">
            <a:avLst/>
          </a:prstGeom>
          <a:noFill/>
          <a:ln>
            <a:solidFill>
              <a:srgbClr val="00CC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6E4BA0FF-97B3-0BF4-FB7B-8911DCE5998C}"/>
              </a:ext>
            </a:extLst>
          </p:cNvPr>
          <p:cNvCxnSpPr>
            <a:cxnSpLocks/>
            <a:stCxn id="12" idx="6"/>
            <a:endCxn id="11" idx="1"/>
          </p:cNvCxnSpPr>
          <p:nvPr/>
        </p:nvCxnSpPr>
        <p:spPr>
          <a:xfrm>
            <a:off x="5330714" y="1850312"/>
            <a:ext cx="503088" cy="222283"/>
          </a:xfrm>
          <a:prstGeom prst="straightConnector1">
            <a:avLst/>
          </a:prstGeom>
          <a:ln w="19050">
            <a:solidFill>
              <a:srgbClr val="00CC9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5247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5" grpId="0" animBg="1"/>
      <p:bldP spid="6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B92174-21F2-40C4-A80E-481D026590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2350" y="94375"/>
            <a:ext cx="6996600" cy="715800"/>
          </a:xfrm>
        </p:spPr>
        <p:txBody>
          <a:bodyPr/>
          <a:lstStyle/>
          <a:p>
            <a:r>
              <a:rPr lang="en-US"/>
              <a:t>Choosing Chart Types: Line Charts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9834A8D-3FD7-42EC-AE7E-3AF32340BBF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11</a:t>
            </a:fld>
            <a:endParaRPr lang="en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79A2509-CB88-CC87-1B6B-08A6F683D217}"/>
              </a:ext>
            </a:extLst>
          </p:cNvPr>
          <p:cNvSpPr txBox="1"/>
          <p:nvPr/>
        </p:nvSpPr>
        <p:spPr>
          <a:xfrm>
            <a:off x="5846764" y="810175"/>
            <a:ext cx="3207123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chemeClr val="accent4"/>
                </a:solidFill>
              </a:rPr>
              <a:t>Line Charts</a:t>
            </a:r>
            <a:r>
              <a:rPr lang="en-US">
                <a:solidFill>
                  <a:schemeClr val="tx1"/>
                </a:solidFill>
              </a:rPr>
              <a:t> reveals trends/change over time. They can be used to show relationships within a continuous dataset.</a:t>
            </a:r>
          </a:p>
          <a:p>
            <a:endParaRPr lang="en-US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>
                <a:solidFill>
                  <a:schemeClr val="tx1"/>
                </a:solidFill>
              </a:rPr>
              <a:t>Clearly label your axes.  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>
                <a:solidFill>
                  <a:schemeClr val="tx1"/>
                </a:solidFill>
              </a:rPr>
              <a:t>Remove distracting elements which can distract viewers from the overall trend you are trying to communicate.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>
                <a:solidFill>
                  <a:schemeClr val="tx1"/>
                </a:solidFill>
              </a:rPr>
              <a:t>Change the scale of the y-axis IF it makes it easier to read.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>
                <a:solidFill>
                  <a:schemeClr val="tx1"/>
                </a:solidFill>
              </a:rPr>
              <a:t>Avoid comparing more than 5-7 lines. Only show the data you need to show to tell your story.</a:t>
            </a:r>
          </a:p>
          <a:p>
            <a:endParaRPr lang="en-US" b="1">
              <a:solidFill>
                <a:schemeClr val="tx1"/>
              </a:solidFill>
            </a:endParaRPr>
          </a:p>
          <a:p>
            <a:endParaRPr lang="en-US" b="1">
              <a:solidFill>
                <a:schemeClr val="accent4"/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0293BB8-24D1-3A29-4455-B810C4F716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959" y="1286343"/>
            <a:ext cx="4484634" cy="241243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3D7C4E8-72A2-0356-5009-92C003B390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643" y="809625"/>
            <a:ext cx="4704464" cy="3413125"/>
          </a:xfrm>
          <a:prstGeom prst="rect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194772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E53B76-10C0-EF5F-5ED3-82DE225C97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3700" y="94375"/>
            <a:ext cx="6996600" cy="715800"/>
          </a:xfrm>
        </p:spPr>
        <p:txBody>
          <a:bodyPr/>
          <a:lstStyle/>
          <a:p>
            <a:r>
              <a:rPr lang="en-US"/>
              <a:t>Scatter Plots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DF4E08-786E-F721-61E7-E97D2361EDA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12</a:t>
            </a:fld>
            <a:endParaRPr lang="en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7967E4B-6D86-C33F-6CF7-616F4AD50E43}"/>
              </a:ext>
            </a:extLst>
          </p:cNvPr>
          <p:cNvSpPr txBox="1"/>
          <p:nvPr/>
        </p:nvSpPr>
        <p:spPr>
          <a:xfrm>
            <a:off x="5846764" y="810175"/>
            <a:ext cx="3207123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chemeClr val="accent4"/>
                </a:solidFill>
              </a:rPr>
              <a:t>Scatter Plots</a:t>
            </a:r>
            <a:r>
              <a:rPr lang="en-US">
                <a:solidFill>
                  <a:schemeClr val="tx1"/>
                </a:solidFill>
              </a:rPr>
              <a:t> are similar to line plots, but rather than connecting data points, the plot should reveal a trend if one is present. </a:t>
            </a:r>
          </a:p>
          <a:p>
            <a:endParaRPr lang="en-US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>
                <a:solidFill>
                  <a:schemeClr val="tx1"/>
                </a:solidFill>
              </a:rPr>
              <a:t>Clearly label your axes.  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>
                <a:solidFill>
                  <a:schemeClr val="tx1"/>
                </a:solidFill>
              </a:rPr>
              <a:t>Remove distracting elements which can distract viewers from the overall trend you are trying to communicate.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>
                <a:solidFill>
                  <a:schemeClr val="tx1"/>
                </a:solidFill>
              </a:rPr>
              <a:t>Avoid comparing multiple variables.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>
                <a:solidFill>
                  <a:schemeClr val="tx1"/>
                </a:solidFill>
              </a:rPr>
              <a:t>Consider adding a trendline for additional information.</a:t>
            </a:r>
            <a:endParaRPr lang="en-US">
              <a:solidFill>
                <a:schemeClr val="accent4"/>
              </a:solidFill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811D58D-A0F8-55FC-A663-FB0ED6C103A2}"/>
              </a:ext>
            </a:extLst>
          </p:cNvPr>
          <p:cNvGrpSpPr/>
          <p:nvPr/>
        </p:nvGrpSpPr>
        <p:grpSpPr>
          <a:xfrm>
            <a:off x="238190" y="810175"/>
            <a:ext cx="5598634" cy="3365137"/>
            <a:chOff x="238190" y="810175"/>
            <a:chExt cx="5598634" cy="3365137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A771C9EB-A29D-873F-A22E-4C8BE14E19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8190" y="810175"/>
              <a:ext cx="5598634" cy="3365137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B1B5477-77DC-00E9-2906-1470CA381F85}"/>
                </a:ext>
              </a:extLst>
            </p:cNvPr>
            <p:cNvSpPr txBox="1"/>
            <p:nvPr/>
          </p:nvSpPr>
          <p:spPr>
            <a:xfrm>
              <a:off x="1073700" y="1525975"/>
              <a:ext cx="2796988" cy="600164"/>
            </a:xfrm>
            <a:prstGeom prst="rect">
              <a:avLst/>
            </a:prstGeom>
            <a:solidFill>
              <a:srgbClr val="00CC99"/>
            </a:solidFill>
          </p:spPr>
          <p:txBody>
            <a:bodyPr wrap="square" rtlCol="0">
              <a:spAutoFit/>
            </a:bodyPr>
            <a:lstStyle/>
            <a:p>
              <a:r>
                <a:rPr lang="en-US" sz="1100"/>
                <a:t>This graph shows that </a:t>
              </a:r>
              <a:r>
                <a:rPr lang="en-US" sz="1100" b="1"/>
                <a:t>only 6% </a:t>
              </a:r>
              <a:r>
                <a:rPr lang="en-US" sz="1100"/>
                <a:t>of the variance in AQI is predicted by Max Daily Temperature. 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0CEA51A-DD1C-366D-5ACA-5508354D8A2F}"/>
              </a:ext>
            </a:extLst>
          </p:cNvPr>
          <p:cNvGrpSpPr/>
          <p:nvPr/>
        </p:nvGrpSpPr>
        <p:grpSpPr>
          <a:xfrm>
            <a:off x="238190" y="810175"/>
            <a:ext cx="5598634" cy="3365137"/>
            <a:chOff x="238190" y="810175"/>
            <a:chExt cx="5598634" cy="3365137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A084E6AC-C854-09D8-878C-AC409D5B923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8190" y="810175"/>
              <a:ext cx="5598634" cy="336513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A10BB91-5EC8-CFBD-FFE4-67763644D9EA}"/>
                </a:ext>
              </a:extLst>
            </p:cNvPr>
            <p:cNvSpPr txBox="1"/>
            <p:nvPr/>
          </p:nvSpPr>
          <p:spPr>
            <a:xfrm>
              <a:off x="934570" y="1668334"/>
              <a:ext cx="1504006" cy="110799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sz="1100"/>
                <a:t>This graph shows that </a:t>
              </a:r>
              <a:r>
                <a:rPr lang="en-US" sz="1100" b="1"/>
                <a:t>81% </a:t>
              </a:r>
              <a:r>
                <a:rPr lang="en-US" sz="1100"/>
                <a:t>of the variance in Minimum Daily Temperature  is predicted by Max Daily Temperature.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2587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0AAD00-D2D9-97C2-BD47-3FFDBA5648C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13</a:t>
            </a:fld>
            <a:endParaRPr lang="en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8AA99A0-A107-AD09-7B90-5C7D8D04E2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2350" y="80927"/>
            <a:ext cx="6996600" cy="715800"/>
          </a:xfrm>
        </p:spPr>
        <p:txBody>
          <a:bodyPr/>
          <a:lstStyle/>
          <a:p>
            <a:r>
              <a:rPr lang="en-US"/>
              <a:t>Choosing Chart Types: Pie Charts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8486669-3C6E-EB7B-9EE3-150059690F3D}"/>
              </a:ext>
            </a:extLst>
          </p:cNvPr>
          <p:cNvSpPr txBox="1"/>
          <p:nvPr/>
        </p:nvSpPr>
        <p:spPr>
          <a:xfrm>
            <a:off x="5331760" y="810175"/>
            <a:ext cx="372212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chemeClr val="accent4"/>
                </a:solidFill>
              </a:rPr>
              <a:t>Pie Charts</a:t>
            </a:r>
            <a:r>
              <a:rPr lang="en-US">
                <a:solidFill>
                  <a:schemeClr val="tx1"/>
                </a:solidFill>
              </a:rPr>
              <a:t> are very popular because they look good! A pie chart shows parts of a whole. Pie charts show percentages, and the total should add up to 100%.</a:t>
            </a:r>
          </a:p>
          <a:p>
            <a:endParaRPr lang="en-US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>
                <a:solidFill>
                  <a:schemeClr val="tx1"/>
                </a:solidFill>
              </a:rPr>
              <a:t>Make sure the segments add up to 100%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>
                <a:solidFill>
                  <a:schemeClr val="tx1"/>
                </a:solidFill>
              </a:rPr>
              <a:t>Only compare a few categories. If all the segments are roughly the same size, consider using a bar or column chart instead.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>
                <a:solidFill>
                  <a:schemeClr val="tx1"/>
                </a:solidFill>
              </a:rPr>
              <a:t>Avoid getting too fancy: using 3-D imagery or making things too complicated will detract from your pie chart.</a:t>
            </a:r>
          </a:p>
          <a:p>
            <a:endParaRPr lang="en-US" b="1">
              <a:solidFill>
                <a:schemeClr val="tx1"/>
              </a:solidFill>
            </a:endParaRPr>
          </a:p>
          <a:p>
            <a:endParaRPr lang="en-US" b="1">
              <a:solidFill>
                <a:schemeClr val="accent4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C68E240-3F61-A35B-BA17-7F747449E6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507" y="978781"/>
            <a:ext cx="4768475" cy="287380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D031FC4-EC2A-8502-90E7-DBDB9EEB6DE7}"/>
              </a:ext>
            </a:extLst>
          </p:cNvPr>
          <p:cNvSpPr txBox="1"/>
          <p:nvPr/>
        </p:nvSpPr>
        <p:spPr>
          <a:xfrm>
            <a:off x="786653" y="3867299"/>
            <a:ext cx="39063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/>
              <a:t>What do you think about this chart?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689EEEA-5C47-60A9-B1AE-1EB455FCB9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507" y="840225"/>
            <a:ext cx="4768475" cy="302707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74844798-F70E-B929-E7B0-223ED11DEBBA}"/>
              </a:ext>
            </a:extLst>
          </p:cNvPr>
          <p:cNvSpPr txBox="1"/>
          <p:nvPr/>
        </p:nvSpPr>
        <p:spPr>
          <a:xfrm>
            <a:off x="786653" y="3882016"/>
            <a:ext cx="3906371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/>
              <a:t>What do you see in this chart?</a:t>
            </a:r>
          </a:p>
        </p:txBody>
      </p:sp>
    </p:spTree>
    <p:extLst>
      <p:ext uri="{BB962C8B-B14F-4D97-AF65-F5344CB8AC3E}">
        <p14:creationId xmlns:p14="http://schemas.microsoft.com/office/powerpoint/2010/main" val="290027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9834A8D-3FD7-42EC-AE7E-3AF32340BBF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14</a:t>
            </a:fld>
            <a:endParaRPr lang="en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9A633FF-B6F4-D607-637B-05D5E0D8E9DF}"/>
              </a:ext>
            </a:extLst>
          </p:cNvPr>
          <p:cNvSpPr txBox="1">
            <a:spLocks/>
          </p:cNvSpPr>
          <p:nvPr/>
        </p:nvSpPr>
        <p:spPr>
          <a:xfrm>
            <a:off x="452998" y="42481"/>
            <a:ext cx="7955999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3200" b="1" i="0" u="none" strike="noStrike" cap="none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 i="0" u="none" strike="noStrike" cap="none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 i="0" u="none" strike="noStrike" cap="none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 i="0" u="none" strike="noStrike" cap="none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 i="0" u="none" strike="noStrike" cap="none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 i="0" u="none" strike="noStrike" cap="none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 i="0" u="none" strike="noStrike" cap="none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 i="0" u="none" strike="noStrike" cap="none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 i="0" u="none" strike="noStrike" cap="none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r>
              <a:rPr lang="en-US"/>
              <a:t>Choosing Chart Types: Bar and Column Charts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521CAB5-AF8C-A297-0A8B-576FBEF162F2}"/>
              </a:ext>
            </a:extLst>
          </p:cNvPr>
          <p:cNvSpPr txBox="1"/>
          <p:nvPr/>
        </p:nvSpPr>
        <p:spPr>
          <a:xfrm>
            <a:off x="5846764" y="810175"/>
            <a:ext cx="3207123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chemeClr val="accent4"/>
                </a:solidFill>
              </a:rPr>
              <a:t>Bar and Column </a:t>
            </a:r>
            <a:r>
              <a:rPr lang="en-US">
                <a:solidFill>
                  <a:schemeClr val="tx1"/>
                </a:solidFill>
              </a:rPr>
              <a:t>charts are used to compare values. Bars on a column chart are vertical, while bars on a bar chart are horizontal.</a:t>
            </a:r>
          </a:p>
          <a:p>
            <a:endParaRPr lang="en-US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>
                <a:solidFill>
                  <a:schemeClr val="tx1"/>
                </a:solidFill>
              </a:rPr>
              <a:t>Start the y-axis at zero since the area we see is meaningful.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>
                <a:solidFill>
                  <a:schemeClr val="tx1"/>
                </a:solidFill>
              </a:rPr>
              <a:t>Label the axes!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>
                <a:solidFill>
                  <a:schemeClr val="tx1"/>
                </a:solidFill>
              </a:rPr>
              <a:t>Put value labels on bars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>
                <a:solidFill>
                  <a:schemeClr val="tx1"/>
                </a:solidFill>
              </a:rPr>
              <a:t>Keep it simple: too many colors is distracting. Use different shades, or meaning with your colors rather than picking colors because you like them.</a:t>
            </a:r>
            <a:endParaRPr lang="en-US" b="1">
              <a:solidFill>
                <a:schemeClr val="accent4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23C8C29-2E9F-330E-C009-49FD12ED98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013" y="879313"/>
            <a:ext cx="4649645" cy="310854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3B256C7-5B14-3670-4136-9E3806E73AF1}"/>
              </a:ext>
            </a:extLst>
          </p:cNvPr>
          <p:cNvSpPr txBox="1"/>
          <p:nvPr/>
        </p:nvSpPr>
        <p:spPr>
          <a:xfrm>
            <a:off x="833718" y="3996287"/>
            <a:ext cx="39063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/>
              <a:t>What do you think about this chart?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8744282-E809-CAFC-E68D-ED0ECA6297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012" y="650590"/>
            <a:ext cx="4649645" cy="333750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52DDC65-17C0-0BF6-CEDF-ACB952DE6D66}"/>
              </a:ext>
            </a:extLst>
          </p:cNvPr>
          <p:cNvSpPr txBox="1"/>
          <p:nvPr/>
        </p:nvSpPr>
        <p:spPr>
          <a:xfrm>
            <a:off x="960437" y="4015236"/>
            <a:ext cx="3906371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/>
              <a:t>What does this chart tell you?</a:t>
            </a:r>
          </a:p>
        </p:txBody>
      </p:sp>
    </p:spTree>
    <p:extLst>
      <p:ext uri="{BB962C8B-B14F-4D97-AF65-F5344CB8AC3E}">
        <p14:creationId xmlns:p14="http://schemas.microsoft.com/office/powerpoint/2010/main" val="2697891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B92174-21F2-40C4-A80E-481D026590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8391" y="19744"/>
            <a:ext cx="6996600" cy="715800"/>
          </a:xfrm>
        </p:spPr>
        <p:txBody>
          <a:bodyPr/>
          <a:lstStyle/>
          <a:p>
            <a:r>
              <a:rPr lang="en-US"/>
              <a:t>A Note About Color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9834A8D-3FD7-42EC-AE7E-3AF32340BBF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15</a:t>
            </a:fld>
            <a:endParaRPr lang="en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11A59AF-EA99-0AC9-3B98-F1B620138D31}"/>
              </a:ext>
            </a:extLst>
          </p:cNvPr>
          <p:cNvSpPr txBox="1"/>
          <p:nvPr/>
        </p:nvSpPr>
        <p:spPr>
          <a:xfrm>
            <a:off x="363071" y="1021976"/>
            <a:ext cx="371811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1 in 12 men are color-blind (8.33%)</a:t>
            </a:r>
          </a:p>
          <a:p>
            <a:r>
              <a:rPr lang="en-US"/>
              <a:t>1 in 200 women are color-blind (0.5%)</a:t>
            </a:r>
          </a:p>
          <a:p>
            <a:endParaRPr lang="en-US"/>
          </a:p>
          <a:p>
            <a:r>
              <a:rPr lang="en-US"/>
              <a:t>Most color-blind people see color, just a much narrower range.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55CDC8-1335-86C9-1091-BFA57E1569C3}"/>
              </a:ext>
            </a:extLst>
          </p:cNvPr>
          <p:cNvSpPr txBox="1"/>
          <p:nvPr/>
        </p:nvSpPr>
        <p:spPr>
          <a:xfrm>
            <a:off x="276962" y="2436737"/>
            <a:ext cx="32878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When creating your data visualizations, color should be used to enhance your chart, but it cannot be the only way the visualization conveys information.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703082B-26CF-9E9D-4CB8-7EC6113508A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232"/>
          <a:stretch/>
        </p:blipFill>
        <p:spPr>
          <a:xfrm>
            <a:off x="4663906" y="641416"/>
            <a:ext cx="3379657" cy="222620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7CF9512-6520-23FF-3831-6E78AA004E19}"/>
              </a:ext>
            </a:extLst>
          </p:cNvPr>
          <p:cNvSpPr txBox="1"/>
          <p:nvPr/>
        </p:nvSpPr>
        <p:spPr>
          <a:xfrm>
            <a:off x="3906370" y="3223218"/>
            <a:ext cx="515022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If you can see the colors, can infer that green = good; red=bad. But somebody who cannot distinguish between these colors will have a difficult time understanding the chart.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51D7125-8FA7-90C5-A244-930852633ED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8232"/>
          <a:stretch/>
        </p:blipFill>
        <p:spPr>
          <a:xfrm>
            <a:off x="4663906" y="641415"/>
            <a:ext cx="3379657" cy="222620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F024776-B5CB-0C53-C019-2935E45A2B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8864" y="614464"/>
            <a:ext cx="3563468" cy="255784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44A8703-EBF8-FD58-76ED-6C21199E8610}"/>
              </a:ext>
            </a:extLst>
          </p:cNvPr>
          <p:cNvSpPr txBox="1"/>
          <p:nvPr/>
        </p:nvSpPr>
        <p:spPr>
          <a:xfrm>
            <a:off x="3879458" y="3942393"/>
            <a:ext cx="4992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Here, the order of the legend makes this chart understandable to somebody who is color-blind. </a:t>
            </a:r>
          </a:p>
        </p:txBody>
      </p:sp>
    </p:spTree>
    <p:extLst>
      <p:ext uri="{BB962C8B-B14F-4D97-AF65-F5344CB8AC3E}">
        <p14:creationId xmlns:p14="http://schemas.microsoft.com/office/powerpoint/2010/main" val="3865828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44317C-1A23-FFAB-6EB5-CBF994EEF3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850" y="76065"/>
            <a:ext cx="6996600" cy="715800"/>
          </a:xfrm>
        </p:spPr>
        <p:txBody>
          <a:bodyPr/>
          <a:lstStyle/>
          <a:p>
            <a:r>
              <a:rPr lang="en-US"/>
              <a:t>Summary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15516E-A263-5180-1FBA-2BA1A979C15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16</a:t>
            </a:fld>
            <a:endParaRPr lang="en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8D328B-182B-0688-8364-2864C6916A20}"/>
              </a:ext>
            </a:extLst>
          </p:cNvPr>
          <p:cNvSpPr txBox="1"/>
          <p:nvPr/>
        </p:nvSpPr>
        <p:spPr>
          <a:xfrm>
            <a:off x="457200" y="791865"/>
            <a:ext cx="8229599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200" b="1">
                <a:solidFill>
                  <a:schemeClr val="accent5">
                    <a:lumMod val="75000"/>
                  </a:schemeClr>
                </a:solidFill>
              </a:rPr>
              <a:t>Data is everywhere! </a:t>
            </a:r>
            <a:r>
              <a:rPr lang="en-US" sz="1200"/>
              <a:t>When making visualizations, part of the challenge is deciding what data to show so that it is understandable and tells a clear story.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20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200" b="1">
                <a:solidFill>
                  <a:schemeClr val="accent1">
                    <a:lumMod val="75000"/>
                  </a:schemeClr>
                </a:solidFill>
              </a:rPr>
              <a:t>Decide what you want to say! </a:t>
            </a:r>
            <a:r>
              <a:rPr lang="en-US" sz="1200"/>
              <a:t>Before you even start making your visualization, be clear on what you want to communicate.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20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200" b="1" kern="100">
                <a:solidFill>
                  <a:srgbClr val="3399F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Using graphs </a:t>
            </a:r>
            <a:r>
              <a:rPr lang="en-US" sz="1200" kern="10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makes it easier for humans to understand data. Tables can often be a good way to summarize data, but charts brings data into focus.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20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200" b="1">
                <a:solidFill>
                  <a:srgbClr val="00CC99"/>
                </a:solidFill>
              </a:rPr>
              <a:t>Avoid being deceptive </a:t>
            </a:r>
            <a:r>
              <a:rPr lang="en-US" sz="1200"/>
              <a:t>either intentionally or unintentionally when creating charts and graphs. Make sure you look at your charts closely to make sure they are clear and communicate information accurately.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20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200"/>
              <a:t>You have </a:t>
            </a:r>
            <a:r>
              <a:rPr lang="en-US" sz="1200" b="1">
                <a:solidFill>
                  <a:schemeClr val="accent1">
                    <a:lumMod val="75000"/>
                  </a:schemeClr>
                </a:solidFill>
              </a:rPr>
              <a:t>several choices </a:t>
            </a:r>
            <a:r>
              <a:rPr lang="en-US" sz="1200"/>
              <a:t>in deciding what kind of visualization you want to make. It depends on the type of data you are working with, and what you want to communicate.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20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200" b="1">
                <a:solidFill>
                  <a:schemeClr val="accent5">
                    <a:lumMod val="75000"/>
                  </a:schemeClr>
                </a:solidFill>
              </a:rPr>
              <a:t>Color</a:t>
            </a:r>
            <a:r>
              <a:rPr lang="en-US" sz="1200" b="1"/>
              <a:t> </a:t>
            </a:r>
            <a:r>
              <a:rPr lang="en-US" sz="1200"/>
              <a:t>should be used to enhance visualizations and convey meaning. But it cannot be used alone to convey meaning. </a:t>
            </a:r>
          </a:p>
        </p:txBody>
      </p:sp>
    </p:spTree>
    <p:extLst>
      <p:ext uri="{BB962C8B-B14F-4D97-AF65-F5344CB8AC3E}">
        <p14:creationId xmlns:p14="http://schemas.microsoft.com/office/powerpoint/2010/main" val="14636077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BD49B9-CC21-83CD-19CF-9E40558B9B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3962" y="123136"/>
            <a:ext cx="6996600" cy="715800"/>
          </a:xfrm>
        </p:spPr>
        <p:txBody>
          <a:bodyPr/>
          <a:lstStyle/>
          <a:p>
            <a:r>
              <a:rPr lang="en-US"/>
              <a:t>References and Additional Info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100E87-AACD-771F-6FE8-F44798C6D6C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17</a:t>
            </a:fld>
            <a:endParaRPr lang="en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B424409-08E2-E26F-38DF-063A4D111282}"/>
              </a:ext>
            </a:extLst>
          </p:cNvPr>
          <p:cNvSpPr txBox="1"/>
          <p:nvPr/>
        </p:nvSpPr>
        <p:spPr>
          <a:xfrm>
            <a:off x="336176" y="1020474"/>
            <a:ext cx="8220599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800">
                <a:solidFill>
                  <a:schemeClr val="tx1"/>
                </a:solidFill>
              </a:rPr>
              <a:t>Chapter 1 Effective Data Visualization: Why we Visualize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80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800">
                <a:solidFill>
                  <a:schemeClr val="tx1"/>
                </a:solidFill>
                <a:hlinkClick r:id="rId2"/>
              </a:rPr>
              <a:t>How to Choose the Right Chart for Your Data Website</a:t>
            </a:r>
            <a:endParaRPr lang="en-US" sz="1800">
              <a:solidFill>
                <a:schemeClr val="tx1"/>
              </a:solidFill>
            </a:endParaRPr>
          </a:p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8C96BB-DB07-7557-218D-60D8C48B19AA}"/>
              </a:ext>
            </a:extLst>
          </p:cNvPr>
          <p:cNvSpPr txBox="1"/>
          <p:nvPr/>
        </p:nvSpPr>
        <p:spPr>
          <a:xfrm>
            <a:off x="1082488" y="2005358"/>
            <a:ext cx="728158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400">
                <a:solidFill>
                  <a:schemeClr val="tx1"/>
                </a:solidFill>
              </a:rPr>
              <a:t>This website gives you information on other chart types you can choose! </a:t>
            </a:r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FE0D10-17C7-F802-1416-1021727044BF}"/>
              </a:ext>
            </a:extLst>
          </p:cNvPr>
          <p:cNvSpPr txBox="1"/>
          <p:nvPr/>
        </p:nvSpPr>
        <p:spPr>
          <a:xfrm>
            <a:off x="336176" y="2620911"/>
            <a:ext cx="75169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800">
                <a:solidFill>
                  <a:schemeClr val="tx1"/>
                </a:solidFill>
                <a:hlinkClick r:id="rId3"/>
              </a:rPr>
              <a:t>What’s Going on with This Graph?</a:t>
            </a:r>
            <a:endParaRPr 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5407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3B9E1C-DF37-4A40-ABD6-3C72DA4684D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Step 2: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3398DD4-9D92-44EC-AA92-B70E049D208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Explore the data (online)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CA054A-499F-4375-A0B2-E67B8DADCA2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18</a:t>
            </a:fld>
            <a:endParaRPr lang="en"/>
          </a:p>
        </p:txBody>
      </p:sp>
      <p:sp>
        <p:nvSpPr>
          <p:cNvPr id="5" name="Google Shape;487;p16">
            <a:extLst>
              <a:ext uri="{FF2B5EF4-FFF2-40B4-BE49-F238E27FC236}">
                <a16:creationId xmlns:a16="http://schemas.microsoft.com/office/drawing/2014/main" id="{D3ECEE71-72A9-4211-9D21-3ECAA7FA4A1B}"/>
              </a:ext>
            </a:extLst>
          </p:cNvPr>
          <p:cNvSpPr txBox="1"/>
          <p:nvPr/>
        </p:nvSpPr>
        <p:spPr>
          <a:xfrm>
            <a:off x="7416725" y="3661925"/>
            <a:ext cx="1760400" cy="12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0" b="1" dirty="0">
                <a:solidFill>
                  <a:schemeClr val="accent2"/>
                </a:solidFill>
                <a:latin typeface="Oswald"/>
                <a:sym typeface="Oswald"/>
              </a:rPr>
              <a:t>2</a:t>
            </a:r>
            <a:endParaRPr sz="120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2767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F9E50E0-0B21-44C0-A8B0-7DC02986B2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575520-3ECF-4B61-855D-49BC950A7DC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19</a:t>
            </a:fld>
            <a:endParaRPr lang="en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72CD1D3-2908-4C7A-A3F5-1F7A7AF186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4089"/>
            <a:ext cx="9144000" cy="4325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1230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F0514DB-D13B-4451-BF7F-11A8B3DA64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3700" y="109690"/>
            <a:ext cx="6996600" cy="715800"/>
          </a:xfrm>
        </p:spPr>
        <p:txBody>
          <a:bodyPr/>
          <a:lstStyle/>
          <a:p>
            <a:r>
              <a:rPr lang="en-US"/>
              <a:t>Agenda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7F8F1A-D77A-46BD-8CEA-8C2206DC87B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</a:t>
            </a:fld>
            <a:endParaRPr lang="en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BA36C1-301E-C2C2-8ABD-BE39A94CE2F6}"/>
              </a:ext>
            </a:extLst>
          </p:cNvPr>
          <p:cNvSpPr txBox="1"/>
          <p:nvPr/>
        </p:nvSpPr>
        <p:spPr>
          <a:xfrm>
            <a:off x="579344" y="825490"/>
            <a:ext cx="682438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/>
              <a:t>Canadian Wildfires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/>
              <a:t>Indicator and Index: AQI</a:t>
            </a:r>
          </a:p>
          <a:p>
            <a:endParaRPr lang="en-US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/>
              <a:t>Let’s look at AQI data!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/>
              <a:t>What’s Your Point?!</a:t>
            </a:r>
          </a:p>
          <a:p>
            <a:endParaRPr lang="en-US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/>
              <a:t>Tables and Graphs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/>
              <a:t>Deception with Visualizations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/>
              <a:t>Choosing Chart Types: Lines Charts, Pie Charts, and Bar/Column Charts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/>
              <a:t>Using color in Your Visualizations</a:t>
            </a:r>
          </a:p>
        </p:txBody>
      </p:sp>
    </p:spTree>
    <p:extLst>
      <p:ext uri="{BB962C8B-B14F-4D97-AF65-F5344CB8AC3E}">
        <p14:creationId xmlns:p14="http://schemas.microsoft.com/office/powerpoint/2010/main" val="8640902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363A3-DC5F-4EC4-8ADD-B5181B37E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Definitions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7AB099-9B4F-4A31-B088-6146D77EC5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06400" y="1349925"/>
            <a:ext cx="4375150" cy="2868825"/>
          </a:xfrm>
        </p:spPr>
        <p:txBody>
          <a:bodyPr/>
          <a:lstStyle/>
          <a:p>
            <a:pPr marL="114300" indent="0" algn="ctr">
              <a:buNone/>
            </a:pPr>
            <a:r>
              <a:rPr lang="en-US" b="1">
                <a:solidFill>
                  <a:schemeClr val="accent4">
                    <a:lumMod val="75000"/>
                  </a:schemeClr>
                </a:solidFill>
              </a:rPr>
              <a:t>Data Terms</a:t>
            </a:r>
          </a:p>
          <a:p>
            <a:pPr marL="114300" indent="0">
              <a:buNone/>
            </a:pPr>
            <a:r>
              <a:rPr lang="en-US">
                <a:solidFill>
                  <a:schemeClr val="accent4">
                    <a:lumMod val="75000"/>
                  </a:schemeClr>
                </a:solidFill>
              </a:rPr>
              <a:t>Indicator: </a:t>
            </a:r>
            <a:r>
              <a:rPr lang="en-US">
                <a:solidFill>
                  <a:schemeClr val="tx1"/>
                </a:solidFill>
              </a:rPr>
              <a:t>something that can be counted or measured</a:t>
            </a:r>
          </a:p>
          <a:p>
            <a:pPr marL="114300" indent="0">
              <a:buNone/>
            </a:pPr>
            <a:r>
              <a:rPr lang="en-US">
                <a:solidFill>
                  <a:schemeClr val="accent4">
                    <a:lumMod val="75000"/>
                  </a:schemeClr>
                </a:solidFill>
              </a:rPr>
              <a:t>Index: </a:t>
            </a:r>
            <a:r>
              <a:rPr lang="en-US">
                <a:solidFill>
                  <a:schemeClr val="tx1"/>
                </a:solidFill>
              </a:rPr>
              <a:t>a combination of indicators represented by a single, new number</a:t>
            </a:r>
          </a:p>
          <a:p>
            <a:pPr marL="114300" indent="0">
              <a:buNone/>
            </a:pPr>
            <a:r>
              <a:rPr lang="en-US">
                <a:solidFill>
                  <a:schemeClr val="accent4">
                    <a:lumMod val="75000"/>
                  </a:schemeClr>
                </a:solidFill>
              </a:rPr>
              <a:t>Percentile: </a:t>
            </a:r>
            <a:r>
              <a:rPr lang="en-US">
                <a:solidFill>
                  <a:schemeClr val="tx1"/>
                </a:solidFill>
              </a:rPr>
              <a:t>a type of indicator used to compare an observation to the rest of the dataset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B2A283-54AF-4118-A13C-905793B2BF18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781550" y="1349925"/>
            <a:ext cx="4095750" cy="2868825"/>
          </a:xfrm>
        </p:spPr>
        <p:txBody>
          <a:bodyPr/>
          <a:lstStyle/>
          <a:p>
            <a:pPr marL="114300" indent="0" algn="ctr">
              <a:buNone/>
            </a:pPr>
            <a:r>
              <a:rPr lang="en-US" b="1">
                <a:solidFill>
                  <a:schemeClr val="accent2"/>
                </a:solidFill>
              </a:rPr>
              <a:t>Public Health Terms</a:t>
            </a:r>
            <a:endParaRPr lang="en-US" b="1">
              <a:solidFill>
                <a:schemeClr val="accent4">
                  <a:lumMod val="75000"/>
                </a:schemeClr>
              </a:solidFill>
            </a:endParaRPr>
          </a:p>
          <a:p>
            <a:pPr marL="114300" indent="0">
              <a:buNone/>
            </a:pPr>
            <a:r>
              <a:rPr lang="en-US">
                <a:solidFill>
                  <a:schemeClr val="accent2"/>
                </a:solidFill>
              </a:rPr>
              <a:t>Census Tract: </a:t>
            </a:r>
            <a:r>
              <a:rPr lang="en-US">
                <a:solidFill>
                  <a:schemeClr val="tx1"/>
                </a:solidFill>
              </a:rPr>
              <a:t>an area measured by the government that is smaller than a county with roughly 4,000 people</a:t>
            </a:r>
          </a:p>
          <a:p>
            <a:pPr marL="114300" indent="0">
              <a:buNone/>
            </a:pPr>
            <a:r>
              <a:rPr lang="en-US">
                <a:solidFill>
                  <a:schemeClr val="accent2"/>
                </a:solidFill>
              </a:rPr>
              <a:t>Environmental Justice: </a:t>
            </a:r>
            <a:r>
              <a:rPr lang="en-US">
                <a:solidFill>
                  <a:schemeClr val="tx1"/>
                </a:solidFill>
              </a:rPr>
              <a:t>equal </a:t>
            </a:r>
            <a:r>
              <a:rPr lang="en-US"/>
              <a:t>protection from environmental health hazards, including a fair chance to influence policies</a:t>
            </a:r>
            <a:endParaRPr lang="en-US">
              <a:solidFill>
                <a:schemeClr val="tx1"/>
              </a:solidFill>
            </a:endParaRPr>
          </a:p>
          <a:p>
            <a:pPr marL="114300" indent="0">
              <a:buNone/>
            </a:pPr>
            <a:endParaRPr lang="en-US">
              <a:solidFill>
                <a:schemeClr val="tx1"/>
              </a:solidFill>
            </a:endParaRPr>
          </a:p>
          <a:p>
            <a:pPr marL="114300" indent="0" algn="ctr">
              <a:buNone/>
            </a:pPr>
            <a:endParaRPr lang="en-US" b="1">
              <a:solidFill>
                <a:schemeClr val="accent2"/>
              </a:solidFill>
            </a:endParaRPr>
          </a:p>
          <a:p>
            <a:pPr marL="114300" indent="0" algn="ctr">
              <a:buNone/>
            </a:pPr>
            <a:endParaRPr lang="en-US" b="1">
              <a:solidFill>
                <a:schemeClr val="accent2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D2ADD1-A365-4145-BA7F-C35626458EE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20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8303277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24D56-87DE-48F7-8BE2-775A8D7C19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Examples: Indicator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D714AD-ED37-4053-8C58-15E9FEA4C2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4181" y="1540175"/>
            <a:ext cx="8002593" cy="1922100"/>
          </a:xfrm>
        </p:spPr>
        <p:txBody>
          <a:bodyPr/>
          <a:lstStyle/>
          <a:p>
            <a:pPr marL="101600" indent="0" algn="ctr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Indicator: </a:t>
            </a:r>
            <a:r>
              <a:rPr lang="en-US" dirty="0">
                <a:solidFill>
                  <a:schemeClr val="tx1"/>
                </a:solidFill>
              </a:rPr>
              <a:t>something that can be counted or measured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  <a:p>
            <a:pPr>
              <a:spcAft>
                <a:spcPts val="1200"/>
              </a:spcAft>
            </a:pPr>
            <a:r>
              <a:rPr lang="en-US" b="1" dirty="0"/>
              <a:t>Percent</a:t>
            </a:r>
            <a:r>
              <a:rPr lang="en-US" dirty="0"/>
              <a:t> of people who are unemployed</a:t>
            </a:r>
          </a:p>
          <a:p>
            <a:pPr>
              <a:spcAft>
                <a:spcPts val="1200"/>
              </a:spcAft>
            </a:pPr>
            <a:r>
              <a:rPr lang="en-US" b="1" dirty="0"/>
              <a:t>Mean number </a:t>
            </a:r>
            <a:r>
              <a:rPr lang="en-US" dirty="0"/>
              <a:t>of days each year that air pollution levels are higher than the “safe” value</a:t>
            </a:r>
            <a:endParaRPr lang="en-US" b="1" dirty="0"/>
          </a:p>
          <a:p>
            <a:pPr>
              <a:spcAft>
                <a:spcPts val="1200"/>
              </a:spcAft>
            </a:pPr>
            <a:r>
              <a:rPr lang="en-US" b="1" dirty="0"/>
              <a:t>Proportion</a:t>
            </a:r>
            <a:r>
              <a:rPr lang="en-US" dirty="0"/>
              <a:t> of a neighborhood that is less than 1 mile away from a coal mine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21E120-6A63-4DED-8913-5679C9AA18D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21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0516799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24D56-87DE-48F7-8BE2-775A8D7C19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Examples: Index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D714AD-ED37-4053-8C58-15E9FEA4C2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4182" y="1540175"/>
            <a:ext cx="8002593" cy="1922100"/>
          </a:xfrm>
        </p:spPr>
        <p:txBody>
          <a:bodyPr/>
          <a:lstStyle/>
          <a:p>
            <a:pPr marL="114300" indent="0">
              <a:buNone/>
            </a:pPr>
            <a:r>
              <a:rPr lang="en-US">
                <a:solidFill>
                  <a:schemeClr val="accent4">
                    <a:lumMod val="75000"/>
                  </a:schemeClr>
                </a:solidFill>
              </a:rPr>
              <a:t>Index: </a:t>
            </a:r>
            <a:r>
              <a:rPr lang="en-US">
                <a:solidFill>
                  <a:schemeClr val="tx1"/>
                </a:solidFill>
              </a:rPr>
              <a:t>a combination of indicators represented by a single, new number</a:t>
            </a:r>
            <a:br>
              <a:rPr lang="en-US">
                <a:solidFill>
                  <a:schemeClr val="tx1"/>
                </a:solidFill>
              </a:rPr>
            </a:br>
            <a:endParaRPr lang="en-US">
              <a:solidFill>
                <a:schemeClr val="tx1"/>
              </a:solidFill>
            </a:endParaRPr>
          </a:p>
          <a:p>
            <a:r>
              <a:rPr lang="en-US" b="1"/>
              <a:t>Air pollution </a:t>
            </a:r>
            <a:r>
              <a:rPr lang="en-US"/>
              <a:t>combines the impacts of multiple pollutants like diesel fumes, ozone, and small particulates </a:t>
            </a:r>
            <a:endParaRPr lang="en-US" b="1"/>
          </a:p>
          <a:p>
            <a:endParaRPr lang="en-US"/>
          </a:p>
          <a:p>
            <a:pPr marL="101600" indent="0">
              <a:buNone/>
            </a:pPr>
            <a:r>
              <a:rPr lang="en-US" b="1">
                <a:solidFill>
                  <a:schemeClr val="accent4">
                    <a:lumMod val="75000"/>
                  </a:schemeClr>
                </a:solidFill>
              </a:rPr>
              <a:t>AIR POLLUTION     =                             +                           +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21E120-6A63-4DED-8913-5679C9AA18D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22</a:t>
            </a:fld>
            <a:endParaRPr lang="en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AC1333D-1A56-4CF3-B3CF-1E8E00F5BB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6649" y="3216695"/>
            <a:ext cx="943107" cy="87165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ED05AD0-9EA9-47DA-9623-D12C17EFB4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8162" y="3216694"/>
            <a:ext cx="943107" cy="87165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4F36722-EFC6-41FA-9CD2-02DAE7FF64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9676" y="3216694"/>
            <a:ext cx="943107" cy="871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5077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24D56-87DE-48F7-8BE2-775A8D7C19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Examples: Percentile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D714AD-ED37-4053-8C58-15E9FEA4C2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4182" y="1162050"/>
            <a:ext cx="7995708" cy="902460"/>
          </a:xfrm>
        </p:spPr>
        <p:txBody>
          <a:bodyPr/>
          <a:lstStyle/>
          <a:p>
            <a:pPr marL="114300" indent="0" algn="ctr">
              <a:buNone/>
            </a:pPr>
            <a:r>
              <a:rPr lang="en-US">
                <a:solidFill>
                  <a:schemeClr val="accent4">
                    <a:lumMod val="75000"/>
                  </a:schemeClr>
                </a:solidFill>
              </a:rPr>
              <a:t>Percentile: </a:t>
            </a:r>
            <a:r>
              <a:rPr lang="en-US">
                <a:solidFill>
                  <a:schemeClr val="tx1"/>
                </a:solidFill>
              </a:rPr>
              <a:t>a type of indicator used to compare an observation to the rest of the dataset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21E120-6A63-4DED-8913-5679C9AA18D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23</a:t>
            </a:fld>
            <a:endParaRPr lang="en"/>
          </a:p>
        </p:txBody>
      </p:sp>
      <p:pic>
        <p:nvPicPr>
          <p:cNvPr id="5" name="Picture 4" descr="A group of different colored drops&#10;&#10;Description automatically generated">
            <a:extLst>
              <a:ext uri="{FF2B5EF4-FFF2-40B4-BE49-F238E27FC236}">
                <a16:creationId xmlns:a16="http://schemas.microsoft.com/office/drawing/2014/main" id="{6CFB88DC-0726-11FB-4861-C2403B6386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9096" y="2030174"/>
            <a:ext cx="6692747" cy="2418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3446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24D56-87DE-48F7-8BE2-775A8D7C19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Examples: Census Tract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D714AD-ED37-4053-8C58-15E9FEA4C2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9436" y="1149927"/>
            <a:ext cx="8492837" cy="2312348"/>
          </a:xfrm>
        </p:spPr>
        <p:txBody>
          <a:bodyPr/>
          <a:lstStyle/>
          <a:p>
            <a:pPr marL="114300" indent="0" algn="ctr">
              <a:buNone/>
            </a:pPr>
            <a:r>
              <a:rPr lang="en-US" dirty="0">
                <a:solidFill>
                  <a:schemeClr val="accent2"/>
                </a:solidFill>
              </a:rPr>
              <a:t>Census Tract: </a:t>
            </a:r>
            <a:r>
              <a:rPr lang="en-US" dirty="0">
                <a:solidFill>
                  <a:schemeClr val="tx1"/>
                </a:solidFill>
              </a:rPr>
              <a:t>an area measured by the government that is smaller than a county with roughly 4,000 people</a:t>
            </a:r>
            <a:br>
              <a:rPr lang="en-US" dirty="0"/>
            </a:br>
            <a:endParaRPr lang="en-US">
              <a:solidFill>
                <a:schemeClr val="tx1"/>
              </a:solidFill>
            </a:endParaRPr>
          </a:p>
          <a:p>
            <a:r>
              <a:rPr lang="en-US" dirty="0"/>
              <a:t>There are 284 Census Tracts </a:t>
            </a:r>
            <a:br>
              <a:rPr lang="en-US" dirty="0"/>
            </a:br>
            <a:r>
              <a:rPr lang="en-US" dirty="0"/>
              <a:t>in Franklin County</a:t>
            </a:r>
          </a:p>
          <a:p>
            <a:r>
              <a:rPr lang="en-US" dirty="0"/>
              <a:t>Most neighborhoods have </a:t>
            </a:r>
            <a:br>
              <a:rPr lang="en-US" dirty="0"/>
            </a:br>
            <a:r>
              <a:rPr lang="en-US" dirty="0"/>
              <a:t>multiple tracts</a:t>
            </a:r>
          </a:p>
          <a:p>
            <a:r>
              <a:rPr lang="en-US" dirty="0"/>
              <a:t>The tract containing </a:t>
            </a:r>
            <a:br>
              <a:rPr lang="en-US" dirty="0"/>
            </a:br>
            <a:r>
              <a:rPr lang="en-US" dirty="0"/>
              <a:t>our school is labeled 11.22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21E120-6A63-4DED-8913-5679C9AA18D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24</a:t>
            </a:fld>
            <a:endParaRPr lang="en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B9A3FE8-1C0C-4DC4-8E65-431C738679C5}"/>
              </a:ext>
            </a:extLst>
          </p:cNvPr>
          <p:cNvGrpSpPr/>
          <p:nvPr/>
        </p:nvGrpSpPr>
        <p:grpSpPr>
          <a:xfrm>
            <a:off x="4052481" y="2571312"/>
            <a:ext cx="2010689" cy="1922331"/>
            <a:chOff x="1651334" y="2831972"/>
            <a:chExt cx="2010689" cy="1922331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88F5DA1-09C7-4BB1-A4C8-51E5D9A83DB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51334" y="2831972"/>
              <a:ext cx="2010689" cy="1922331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652CDAD-EA59-4034-8AC2-0FD1E6F3D7C7}"/>
                </a:ext>
              </a:extLst>
            </p:cNvPr>
            <p:cNvSpPr/>
            <p:nvPr/>
          </p:nvSpPr>
          <p:spPr>
            <a:xfrm>
              <a:off x="1988820" y="3337560"/>
              <a:ext cx="464820" cy="52578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Arrow: Right 10">
              <a:extLst>
                <a:ext uri="{FF2B5EF4-FFF2-40B4-BE49-F238E27FC236}">
                  <a16:creationId xmlns:a16="http://schemas.microsoft.com/office/drawing/2014/main" id="{9ACE8F4F-8DFB-42E2-9ABC-7CFA206FF0E6}"/>
                </a:ext>
              </a:extLst>
            </p:cNvPr>
            <p:cNvSpPr/>
            <p:nvPr/>
          </p:nvSpPr>
          <p:spPr>
            <a:xfrm>
              <a:off x="2599988" y="3435723"/>
              <a:ext cx="928681" cy="329453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6205AD7-3F8B-4729-B8C9-0B27B3C67A50}"/>
              </a:ext>
            </a:extLst>
          </p:cNvPr>
          <p:cNvGrpSpPr/>
          <p:nvPr/>
        </p:nvGrpSpPr>
        <p:grpSpPr>
          <a:xfrm>
            <a:off x="6298228" y="2052520"/>
            <a:ext cx="2769103" cy="2773680"/>
            <a:chOff x="3999509" y="2362200"/>
            <a:chExt cx="2769103" cy="277368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2C852996-A008-4F84-87FB-8A800158102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99509" y="2362200"/>
              <a:ext cx="2769103" cy="2773680"/>
            </a:xfrm>
            <a:prstGeom prst="rect">
              <a:avLst/>
            </a:prstGeom>
          </p:spPr>
        </p:pic>
        <p:sp>
          <p:nvSpPr>
            <p:cNvPr id="12" name="Star: 5 Points 11">
              <a:extLst>
                <a:ext uri="{FF2B5EF4-FFF2-40B4-BE49-F238E27FC236}">
                  <a16:creationId xmlns:a16="http://schemas.microsoft.com/office/drawing/2014/main" id="{7E162782-5CAF-4EAB-AF9C-1E0B4160AD91}"/>
                </a:ext>
              </a:extLst>
            </p:cNvPr>
            <p:cNvSpPr/>
            <p:nvPr/>
          </p:nvSpPr>
          <p:spPr>
            <a:xfrm>
              <a:off x="5356859" y="4107180"/>
              <a:ext cx="213219" cy="191897"/>
            </a:xfrm>
            <a:prstGeom prst="star5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Oval 5">
            <a:extLst>
              <a:ext uri="{FF2B5EF4-FFF2-40B4-BE49-F238E27FC236}">
                <a16:creationId xmlns:a16="http://schemas.microsoft.com/office/drawing/2014/main" id="{7BCB76AF-ABE6-4FE8-9F00-BD20F790F3E4}"/>
              </a:ext>
            </a:extLst>
          </p:cNvPr>
          <p:cNvSpPr/>
          <p:nvPr/>
        </p:nvSpPr>
        <p:spPr>
          <a:xfrm>
            <a:off x="7680978" y="3504516"/>
            <a:ext cx="213219" cy="140384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6206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24D56-87DE-48F7-8BE2-775A8D7C19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Examples: Environmental Justice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D714AD-ED37-4053-8C58-15E9FEA4C2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9436" y="1149927"/>
            <a:ext cx="8492837" cy="2312348"/>
          </a:xfrm>
        </p:spPr>
        <p:txBody>
          <a:bodyPr/>
          <a:lstStyle/>
          <a:p>
            <a:pPr marL="114300" indent="0" algn="ctr">
              <a:buNone/>
            </a:pPr>
            <a:r>
              <a:rPr lang="en-US" dirty="0">
                <a:solidFill>
                  <a:schemeClr val="accent2"/>
                </a:solidFill>
              </a:rPr>
              <a:t>Environmental Justice: </a:t>
            </a:r>
            <a:r>
              <a:rPr lang="en-US" dirty="0">
                <a:solidFill>
                  <a:schemeClr val="tx1"/>
                </a:solidFill>
              </a:rPr>
              <a:t>equal </a:t>
            </a:r>
            <a:r>
              <a:rPr lang="en-US" dirty="0"/>
              <a:t>protection from environmental health hazards, including a fair chance to influence policies</a:t>
            </a:r>
            <a:br>
              <a:rPr lang="en-US" dirty="0"/>
            </a:br>
            <a:endParaRPr lang="en-US">
              <a:solidFill>
                <a:schemeClr val="tx1"/>
              </a:solidFill>
            </a:endParaRPr>
          </a:p>
          <a:p>
            <a:r>
              <a:rPr lang="en-US" dirty="0"/>
              <a:t>The tract containing our school is in the:</a:t>
            </a:r>
          </a:p>
          <a:p>
            <a:pPr lvl="1"/>
            <a:r>
              <a:rPr lang="en-US" dirty="0"/>
              <a:t>44</a:t>
            </a:r>
            <a:r>
              <a:rPr lang="en-US" baseline="30000" dirty="0"/>
              <a:t>th</a:t>
            </a:r>
            <a:r>
              <a:rPr lang="en-US" dirty="0"/>
              <a:t> percentile for </a:t>
            </a:r>
            <a:r>
              <a:rPr lang="en-US" b="1" dirty="0">
                <a:solidFill>
                  <a:srgbClr val="245C8F"/>
                </a:solidFill>
              </a:rPr>
              <a:t>social vulnerability</a:t>
            </a:r>
          </a:p>
          <a:p>
            <a:pPr lvl="1"/>
            <a:r>
              <a:rPr lang="en-US" dirty="0"/>
              <a:t>85</a:t>
            </a:r>
            <a:r>
              <a:rPr lang="en-US" baseline="30000" dirty="0"/>
              <a:t>th</a:t>
            </a:r>
            <a:r>
              <a:rPr lang="en-US" dirty="0"/>
              <a:t> percentile for </a:t>
            </a:r>
            <a:r>
              <a:rPr lang="en-US" b="1" dirty="0">
                <a:solidFill>
                  <a:srgbClr val="548335"/>
                </a:solidFill>
              </a:rPr>
              <a:t>environmental burden</a:t>
            </a:r>
          </a:p>
          <a:p>
            <a:pPr lvl="1"/>
            <a:r>
              <a:rPr lang="en-US" dirty="0"/>
              <a:t>80</a:t>
            </a:r>
            <a:r>
              <a:rPr lang="en-US" baseline="30000" dirty="0"/>
              <a:t>th</a:t>
            </a:r>
            <a:r>
              <a:rPr lang="en-US" dirty="0"/>
              <a:t> percentile for </a:t>
            </a:r>
            <a:r>
              <a:rPr lang="en-US" b="1" dirty="0">
                <a:solidFill>
                  <a:srgbClr val="542478"/>
                </a:solidFill>
              </a:rPr>
              <a:t>health vulnerability</a:t>
            </a:r>
          </a:p>
          <a:p>
            <a:r>
              <a:rPr lang="en-US" dirty="0"/>
              <a:t>Its total </a:t>
            </a:r>
            <a:r>
              <a:rPr lang="en-US" b="1" dirty="0">
                <a:solidFill>
                  <a:srgbClr val="007D8F"/>
                </a:solidFill>
              </a:rPr>
              <a:t>Environmental Justice Index</a:t>
            </a:r>
            <a:r>
              <a:rPr lang="en-US" dirty="0">
                <a:solidFill>
                  <a:srgbClr val="007D8F"/>
                </a:solidFill>
              </a:rPr>
              <a:t> </a:t>
            </a:r>
            <a:r>
              <a:rPr lang="en-US" dirty="0"/>
              <a:t>is a combination of all three: </a:t>
            </a:r>
            <a:br>
              <a:rPr lang="en-US" dirty="0"/>
            </a:br>
            <a:r>
              <a:rPr lang="en-US" dirty="0"/>
              <a:t>the 62</a:t>
            </a:r>
            <a:r>
              <a:rPr lang="en-US" baseline="30000" dirty="0"/>
              <a:t>nd</a:t>
            </a:r>
            <a:r>
              <a:rPr lang="en-US" dirty="0"/>
              <a:t> percentile, a little higher than average for the whole country.</a:t>
            </a:r>
            <a:endParaRPr lang="en-US" b="1" dirty="0"/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21E120-6A63-4DED-8913-5679C9AA18D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25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7193931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F9C1712B-EF68-43F1-9316-AEF6A6F20C22}"/>
              </a:ext>
            </a:extLst>
          </p:cNvPr>
          <p:cNvSpPr txBox="1">
            <a:spLocks/>
          </p:cNvSpPr>
          <p:nvPr/>
        </p:nvSpPr>
        <p:spPr>
          <a:xfrm>
            <a:off x="4488488" y="3862024"/>
            <a:ext cx="2654300" cy="5555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55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ource Sans Pro"/>
              <a:buChar char="◉"/>
              <a:defRPr sz="20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◉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●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○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●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○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pPr marL="101600" indent="0" algn="ctr">
              <a:buFont typeface="Source Sans Pro"/>
              <a:buNone/>
            </a:pPr>
            <a:r>
              <a:rPr lang="en-US"/>
              <a:t>Domains</a:t>
            </a:r>
            <a:br>
              <a:rPr lang="en-US"/>
            </a:br>
            <a:r>
              <a:rPr lang="en-US" sz="1100"/>
              <a:t>(index of all sub-domain indicators)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435023D-F81C-4287-8B3E-79C17A5397F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26</a:t>
            </a:fld>
            <a:endParaRPr lang="en"/>
          </a:p>
        </p:txBody>
      </p:sp>
      <p:pic>
        <p:nvPicPr>
          <p:cNvPr id="2049" name="Picture 1">
            <a:extLst>
              <a:ext uri="{FF2B5EF4-FFF2-40B4-BE49-F238E27FC236}">
                <a16:creationId xmlns:a16="http://schemas.microsoft.com/office/drawing/2014/main" id="{678AC0C5-32D7-47D3-913C-B74656E8B9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375" y="241939"/>
            <a:ext cx="2662958" cy="4124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4E94DC1-7F02-4C84-90E7-1D89FF0946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6050" y="960187"/>
            <a:ext cx="4288096" cy="3131556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27C400CB-E99D-4D85-92F6-38DA0AC341C5}"/>
              </a:ext>
            </a:extLst>
          </p:cNvPr>
          <p:cNvGrpSpPr/>
          <p:nvPr/>
        </p:nvGrpSpPr>
        <p:grpSpPr>
          <a:xfrm>
            <a:off x="533400" y="297193"/>
            <a:ext cx="446701" cy="479560"/>
            <a:chOff x="3581400" y="420855"/>
            <a:chExt cx="666750" cy="715795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E112FBA8-39EC-4B57-A30E-F5D929C59D83}"/>
                </a:ext>
              </a:extLst>
            </p:cNvPr>
            <p:cNvSpPr/>
            <p:nvPr/>
          </p:nvSpPr>
          <p:spPr>
            <a:xfrm>
              <a:off x="3581400" y="476250"/>
              <a:ext cx="666750" cy="660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9F64D85-3B76-480D-AA71-11B87EA7279F}"/>
                </a:ext>
              </a:extLst>
            </p:cNvPr>
            <p:cNvSpPr txBox="1"/>
            <p:nvPr/>
          </p:nvSpPr>
          <p:spPr>
            <a:xfrm>
              <a:off x="3686175" y="420855"/>
              <a:ext cx="457200" cy="523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1</a:t>
              </a:r>
            </a:p>
          </p:txBody>
        </p:sp>
      </p:grp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BEE34266-A9D5-41AF-A3F4-E25AF60710FE}"/>
              </a:ext>
            </a:extLst>
          </p:cNvPr>
          <p:cNvSpPr txBox="1">
            <a:spLocks/>
          </p:cNvSpPr>
          <p:nvPr/>
        </p:nvSpPr>
        <p:spPr>
          <a:xfrm>
            <a:off x="-91981" y="-95733"/>
            <a:ext cx="1012984" cy="743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55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ource Sans Pro"/>
              <a:buChar char="◉"/>
              <a:defRPr sz="20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◉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●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○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●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○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pPr marL="101600" indent="0">
              <a:spcAft>
                <a:spcPts val="1200"/>
              </a:spcAft>
              <a:buFont typeface="Source Sans Pro"/>
              <a:buNone/>
            </a:pPr>
            <a:r>
              <a:rPr lang="en-US"/>
              <a:t>Total EJI</a:t>
            </a:r>
            <a:br>
              <a:rPr lang="en-US"/>
            </a:br>
            <a:br>
              <a:rPr lang="en-US" sz="800"/>
            </a:br>
            <a:r>
              <a:rPr lang="en-US" sz="1100"/>
              <a:t>(index of all </a:t>
            </a:r>
            <a:r>
              <a:rPr lang="en-US" sz="1100">
                <a:solidFill>
                  <a:schemeClr val="tx1"/>
                </a:solidFill>
              </a:rPr>
              <a:t>modules</a:t>
            </a:r>
            <a:r>
              <a:rPr lang="en-US" sz="1100"/>
              <a:t>)</a:t>
            </a:r>
            <a:endParaRPr 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1030135-EA1F-4AF1-BAFB-2B5E7856FEC0}"/>
              </a:ext>
            </a:extLst>
          </p:cNvPr>
          <p:cNvGrpSpPr/>
          <p:nvPr/>
        </p:nvGrpSpPr>
        <p:grpSpPr>
          <a:xfrm>
            <a:off x="4214338" y="827053"/>
            <a:ext cx="446701" cy="523220"/>
            <a:chOff x="3581400" y="420855"/>
            <a:chExt cx="666750" cy="780962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9583DBC7-B229-43D9-A0A4-F1D03C1AE2C5}"/>
                </a:ext>
              </a:extLst>
            </p:cNvPr>
            <p:cNvSpPr/>
            <p:nvPr/>
          </p:nvSpPr>
          <p:spPr>
            <a:xfrm>
              <a:off x="3581400" y="476250"/>
              <a:ext cx="666750" cy="660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56D2622-8025-4996-ABAB-E8EAAF268035}"/>
                </a:ext>
              </a:extLst>
            </p:cNvPr>
            <p:cNvSpPr txBox="1"/>
            <p:nvPr/>
          </p:nvSpPr>
          <p:spPr>
            <a:xfrm>
              <a:off x="3686175" y="420855"/>
              <a:ext cx="457200" cy="7809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2</a:t>
              </a:r>
            </a:p>
          </p:txBody>
        </p:sp>
      </p:grp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6654EADF-E6B9-483A-9FBF-EF2C583E239A}"/>
              </a:ext>
            </a:extLst>
          </p:cNvPr>
          <p:cNvSpPr txBox="1">
            <a:spLocks/>
          </p:cNvSpPr>
          <p:nvPr/>
        </p:nvSpPr>
        <p:spPr>
          <a:xfrm>
            <a:off x="3422842" y="215384"/>
            <a:ext cx="2029692" cy="5555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55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ource Sans Pro"/>
              <a:buChar char="◉"/>
              <a:defRPr sz="20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◉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●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○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●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○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pPr marL="101600" indent="0" algn="ctr">
              <a:buFont typeface="Source Sans Pro"/>
              <a:buNone/>
            </a:pPr>
            <a:r>
              <a:rPr lang="en-US"/>
              <a:t>Modules</a:t>
            </a:r>
            <a:br>
              <a:rPr lang="en-US"/>
            </a:br>
            <a:r>
              <a:rPr lang="en-US" sz="1100"/>
              <a:t>(index of all domains)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76D3C78-FE24-4AA3-AE56-DEC0AAA39786}"/>
              </a:ext>
            </a:extLst>
          </p:cNvPr>
          <p:cNvGrpSpPr/>
          <p:nvPr/>
        </p:nvGrpSpPr>
        <p:grpSpPr>
          <a:xfrm>
            <a:off x="4931888" y="3872436"/>
            <a:ext cx="446701" cy="523220"/>
            <a:chOff x="3581400" y="420855"/>
            <a:chExt cx="666750" cy="780962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57024528-C30E-40EF-9499-1B7DC0ADE8E8}"/>
                </a:ext>
              </a:extLst>
            </p:cNvPr>
            <p:cNvSpPr/>
            <p:nvPr/>
          </p:nvSpPr>
          <p:spPr>
            <a:xfrm>
              <a:off x="3581400" y="476250"/>
              <a:ext cx="666750" cy="660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F9A2E80-E276-4CB1-B87D-578120B9062A}"/>
                </a:ext>
              </a:extLst>
            </p:cNvPr>
            <p:cNvSpPr txBox="1"/>
            <p:nvPr/>
          </p:nvSpPr>
          <p:spPr>
            <a:xfrm>
              <a:off x="3686175" y="420855"/>
              <a:ext cx="457200" cy="7809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3</a:t>
              </a:r>
            </a:p>
          </p:txBody>
        </p:sp>
      </p:grp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B589F936-BB94-4646-BDF6-A4F68C948216}"/>
              </a:ext>
            </a:extLst>
          </p:cNvPr>
          <p:cNvCxnSpPr>
            <a:cxnSpLocks/>
          </p:cNvCxnSpPr>
          <p:nvPr/>
        </p:nvCxnSpPr>
        <p:spPr>
          <a:xfrm>
            <a:off x="3541278" y="887513"/>
            <a:ext cx="401667" cy="1206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>
            <a:extLst>
              <a:ext uri="{FF2B5EF4-FFF2-40B4-BE49-F238E27FC236}">
                <a16:creationId xmlns:a16="http://schemas.microsoft.com/office/drawing/2014/main" id="{F2CCC01B-BA06-41A9-8E79-F631195C49B6}"/>
              </a:ext>
            </a:extLst>
          </p:cNvPr>
          <p:cNvSpPr/>
          <p:nvPr/>
        </p:nvSpPr>
        <p:spPr>
          <a:xfrm>
            <a:off x="1179291" y="290843"/>
            <a:ext cx="2324292" cy="16256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BA77F2AA-BCD7-4B08-B6F6-BDF6D01F629E}"/>
              </a:ext>
            </a:extLst>
          </p:cNvPr>
          <p:cNvGrpSpPr/>
          <p:nvPr/>
        </p:nvGrpSpPr>
        <p:grpSpPr>
          <a:xfrm>
            <a:off x="7507672" y="603940"/>
            <a:ext cx="446701" cy="523220"/>
            <a:chOff x="3581400" y="420855"/>
            <a:chExt cx="666750" cy="780962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BB3D6361-C874-4FD7-8340-B4FB2F83E457}"/>
                </a:ext>
              </a:extLst>
            </p:cNvPr>
            <p:cNvSpPr/>
            <p:nvPr/>
          </p:nvSpPr>
          <p:spPr>
            <a:xfrm>
              <a:off x="3581400" y="476250"/>
              <a:ext cx="666750" cy="660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C97EEBB-264D-42A8-89CD-79824707BFCC}"/>
                </a:ext>
              </a:extLst>
            </p:cNvPr>
            <p:cNvSpPr txBox="1"/>
            <p:nvPr/>
          </p:nvSpPr>
          <p:spPr>
            <a:xfrm>
              <a:off x="3686175" y="420855"/>
              <a:ext cx="457200" cy="7809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4</a:t>
              </a:r>
            </a:p>
          </p:txBody>
        </p:sp>
      </p:grp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ABF0B56-3E28-49E9-A0D5-C3D9625077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96085" y="298450"/>
            <a:ext cx="1403350" cy="1037016"/>
          </a:xfrm>
        </p:spPr>
        <p:txBody>
          <a:bodyPr/>
          <a:lstStyle/>
          <a:p>
            <a:pPr marL="101600" indent="0" algn="r">
              <a:buNone/>
            </a:pPr>
            <a:r>
              <a:rPr lang="en-US"/>
              <a:t>Indicators</a:t>
            </a:r>
            <a:br>
              <a:rPr lang="en-US" sz="1400">
                <a:solidFill>
                  <a:srgbClr val="000000"/>
                </a:solidFill>
                <a:latin typeface="Arial"/>
                <a:cs typeface="Arial"/>
                <a:sym typeface="Arial"/>
              </a:rPr>
            </a:br>
            <a:r>
              <a:rPr lang="en-US" sz="1100">
                <a:solidFill>
                  <a:srgbClr val="000000"/>
                </a:solidFill>
                <a:latin typeface="Arial"/>
                <a:cs typeface="Arial"/>
                <a:sym typeface="Arial"/>
              </a:rPr>
              <a:t>(measurements for domain, module, &amp; </a:t>
            </a:r>
            <a:br>
              <a:rPr lang="en-US" sz="1100">
                <a:solidFill>
                  <a:srgbClr val="000000"/>
                </a:solidFill>
                <a:latin typeface="Arial"/>
                <a:cs typeface="Arial"/>
                <a:sym typeface="Arial"/>
              </a:rPr>
            </a:br>
            <a:r>
              <a:rPr lang="en-US" sz="1100">
                <a:solidFill>
                  <a:srgbClr val="000000"/>
                </a:solidFill>
                <a:latin typeface="Arial"/>
                <a:cs typeface="Arial"/>
                <a:sym typeface="Arial"/>
              </a:rPr>
              <a:t>EJI indices)</a:t>
            </a:r>
            <a:endParaRPr lang="en-US"/>
          </a:p>
          <a:p>
            <a:pPr marL="101600" indent="0">
              <a:buNone/>
            </a:pPr>
            <a:endParaRPr lang="en-US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C91A88A-CEE6-4B7C-8775-62F19F8DCC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7500" y="-12010"/>
            <a:ext cx="6996600" cy="715800"/>
          </a:xfrm>
        </p:spPr>
        <p:txBody>
          <a:bodyPr/>
          <a:lstStyle/>
          <a:p>
            <a:r>
              <a:rPr lang="en-US">
                <a:solidFill>
                  <a:schemeClr val="accent4"/>
                </a:solidFill>
              </a:rPr>
              <a:t>EJI Hierarchy</a:t>
            </a:r>
          </a:p>
        </p:txBody>
      </p:sp>
    </p:spTree>
    <p:extLst>
      <p:ext uri="{BB962C8B-B14F-4D97-AF65-F5344CB8AC3E}">
        <p14:creationId xmlns:p14="http://schemas.microsoft.com/office/powerpoint/2010/main" val="15264950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0835C-1180-417F-B878-C97AD39558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Let’s check it out!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EE0F9A-FF66-41B0-8374-A2BA90F8D8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75850" y="1267691"/>
            <a:ext cx="6996600" cy="637309"/>
          </a:xfrm>
        </p:spPr>
        <p:txBody>
          <a:bodyPr/>
          <a:lstStyle/>
          <a:p>
            <a:pPr marL="101600" indent="0" algn="ctr">
              <a:buNone/>
            </a:pPr>
            <a:r>
              <a:rPr lang="en-US" sz="1800" dirty="0">
                <a:hlinkClick r:id="rId2"/>
              </a:rPr>
              <a:t>EJI Explorer | Place and Health - Geospatial Research, Analysis, and Services Program (GRASP) | ATSDR</a:t>
            </a:r>
            <a:endParaRPr lang="en-US" sz="18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5A1E39-8E4B-4CBF-8DCB-BD3D4C5E72D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27</a:t>
            </a:fld>
            <a:endParaRPr lang="en"/>
          </a:p>
        </p:txBody>
      </p:sp>
      <p:pic>
        <p:nvPicPr>
          <p:cNvPr id="3076" name="Picture 4" descr="Map of United States with Environmental Justice Index overlay">
            <a:extLst>
              <a:ext uri="{FF2B5EF4-FFF2-40B4-BE49-F238E27FC236}">
                <a16:creationId xmlns:a16="http://schemas.microsoft.com/office/drawing/2014/main" id="{E9B875FF-9949-4CD1-AA40-FFB16D9223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7450" y="1478534"/>
            <a:ext cx="4330268" cy="3347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18365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E68F7A-120C-4A69-A652-D1F29262E9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Instructions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47387D-78CF-4EA8-805A-514208031B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75850" y="1349925"/>
            <a:ext cx="6996600" cy="2112350"/>
          </a:xfrm>
        </p:spPr>
        <p:txBody>
          <a:bodyPr/>
          <a:lstStyle/>
          <a:p>
            <a:r>
              <a:rPr lang="en-US" dirty="0"/>
              <a:t>Explore the map and choose </a:t>
            </a:r>
            <a:r>
              <a:rPr lang="en-US" b="1" dirty="0">
                <a:solidFill>
                  <a:schemeClr val="accent2"/>
                </a:solidFill>
              </a:rPr>
              <a:t>one fact </a:t>
            </a:r>
            <a:r>
              <a:rPr lang="en-US" dirty="0"/>
              <a:t>you learn to share with the class, using this template:</a:t>
            </a:r>
          </a:p>
          <a:p>
            <a:pPr marL="101600" indent="0">
              <a:buNone/>
            </a:pPr>
            <a:r>
              <a:rPr lang="en-US" dirty="0"/>
              <a:t>The tracts in </a:t>
            </a:r>
            <a:r>
              <a:rPr lang="en-US" b="1" dirty="0">
                <a:solidFill>
                  <a:schemeClr val="accent2"/>
                </a:solidFill>
              </a:rPr>
              <a:t>__________</a:t>
            </a:r>
            <a:r>
              <a:rPr lang="en-US" dirty="0"/>
              <a:t> have a </a:t>
            </a:r>
            <a:r>
              <a:rPr lang="en-US" b="1" dirty="0">
                <a:solidFill>
                  <a:schemeClr val="accent2"/>
                </a:solidFill>
              </a:rPr>
              <a:t>__________</a:t>
            </a:r>
            <a:r>
              <a:rPr lang="en-US" dirty="0"/>
              <a:t> score of </a:t>
            </a:r>
            <a:r>
              <a:rPr lang="en-US" b="1" dirty="0">
                <a:solidFill>
                  <a:schemeClr val="accent2"/>
                </a:solidFill>
              </a:rPr>
              <a:t>__</a:t>
            </a:r>
            <a:r>
              <a:rPr lang="en-US" dirty="0"/>
              <a:t>, which means it is higher than </a:t>
            </a:r>
            <a:r>
              <a:rPr lang="en-US" b="1" dirty="0">
                <a:solidFill>
                  <a:schemeClr val="accent2"/>
                </a:solidFill>
              </a:rPr>
              <a:t>__</a:t>
            </a:r>
            <a:r>
              <a:rPr lang="en-US" dirty="0"/>
              <a:t>% of the country. </a:t>
            </a:r>
          </a:p>
          <a:p>
            <a:pPr marL="101600" indent="0">
              <a:buNone/>
            </a:pPr>
            <a:endParaRPr lang="en-US" sz="100" dirty="0"/>
          </a:p>
          <a:p>
            <a:pPr marL="101600" indent="0">
              <a:buNone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Example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: </a:t>
            </a:r>
            <a:r>
              <a:rPr lang="en-US" dirty="0">
                <a:solidFill>
                  <a:schemeClr val="tx1"/>
                </a:solidFill>
              </a:rPr>
              <a:t>The tracts in </a:t>
            </a:r>
            <a:r>
              <a:rPr lang="en-US" u="sng" dirty="0">
                <a:solidFill>
                  <a:schemeClr val="accent2"/>
                </a:solidFill>
              </a:rPr>
              <a:t>downtown Cleveland</a:t>
            </a:r>
            <a:r>
              <a:rPr lang="en-US" dirty="0">
                <a:solidFill>
                  <a:schemeClr val="accent2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have an </a:t>
            </a:r>
            <a:r>
              <a:rPr lang="en-US" u="sng" dirty="0">
                <a:solidFill>
                  <a:schemeClr val="accent2"/>
                </a:solidFill>
              </a:rPr>
              <a:t>environmental burden</a:t>
            </a:r>
            <a:r>
              <a:rPr lang="en-US" dirty="0">
                <a:solidFill>
                  <a:schemeClr val="accent2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score of </a:t>
            </a:r>
            <a:r>
              <a:rPr lang="en-US" u="sng" dirty="0">
                <a:solidFill>
                  <a:schemeClr val="accent2"/>
                </a:solidFill>
              </a:rPr>
              <a:t>1.00</a:t>
            </a:r>
            <a:r>
              <a:rPr lang="en-US" dirty="0">
                <a:solidFill>
                  <a:schemeClr val="tx1"/>
                </a:solidFill>
              </a:rPr>
              <a:t>, which means it is higher than </a:t>
            </a:r>
            <a:r>
              <a:rPr lang="en-US" u="sng" dirty="0">
                <a:solidFill>
                  <a:schemeClr val="accent2"/>
                </a:solidFill>
              </a:rPr>
              <a:t>100</a:t>
            </a:r>
            <a:r>
              <a:rPr lang="en-US" dirty="0">
                <a:solidFill>
                  <a:schemeClr val="tx1"/>
                </a:solidFill>
              </a:rPr>
              <a:t>% of the country.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A90DC5-E116-453A-BD2D-3D725B04F5E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28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8927365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A0C40B-6BFB-4BA9-070A-AA48B50FC6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3700" y="230713"/>
            <a:ext cx="6996600" cy="715800"/>
          </a:xfrm>
        </p:spPr>
        <p:txBody>
          <a:bodyPr/>
          <a:lstStyle/>
          <a:p>
            <a:r>
              <a:rPr lang="en-US"/>
              <a:t>Canadian Wildfires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2A842A-96CB-4C46-BBA8-0BDE94AB512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</a:t>
            </a:fld>
            <a:endParaRPr lang="en"/>
          </a:p>
        </p:txBody>
      </p:sp>
      <p:pic>
        <p:nvPicPr>
          <p:cNvPr id="1026" name="Picture 2" descr="Wildfire smoke map: Forecast shows which US cities, states are being  impacted by Canadian wildfires">
            <a:extLst>
              <a:ext uri="{FF2B5EF4-FFF2-40B4-BE49-F238E27FC236}">
                <a16:creationId xmlns:a16="http://schemas.microsoft.com/office/drawing/2014/main" id="{1B74F746-D471-0EBD-2E5B-6BEA791AC7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113" y="728943"/>
            <a:ext cx="2141184" cy="1605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434FECB-C062-8D04-4FA9-18B5B3B45C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13" y="2178422"/>
            <a:ext cx="1865781" cy="124333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A6B834B-3D1D-2701-FE07-7D16CCCBAA51}"/>
              </a:ext>
            </a:extLst>
          </p:cNvPr>
          <p:cNvSpPr txBox="1"/>
          <p:nvPr/>
        </p:nvSpPr>
        <p:spPr>
          <a:xfrm>
            <a:off x="4185080" y="1129553"/>
            <a:ext cx="437169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There were roughly 6500 individual wildfires burning in Canada in 2023! </a:t>
            </a:r>
          </a:p>
          <a:p>
            <a:endParaRPr lang="en-US"/>
          </a:p>
          <a:p>
            <a:r>
              <a:rPr lang="en-US"/>
              <a:t>That’s roughly equal to annual totals from 2015-2022 combined!</a:t>
            </a:r>
          </a:p>
          <a:p>
            <a:endParaRPr lang="en-US"/>
          </a:p>
        </p:txBody>
      </p:sp>
      <p:pic>
        <p:nvPicPr>
          <p:cNvPr id="12" name="Graphic 11" descr="Fire with solid fill">
            <a:extLst>
              <a:ext uri="{FF2B5EF4-FFF2-40B4-BE49-F238E27FC236}">
                <a16:creationId xmlns:a16="http://schemas.microsoft.com/office/drawing/2014/main" id="{AECD2F94-C2AC-E34E-7A40-87209A70A7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24885" y="1129553"/>
            <a:ext cx="523574" cy="523574"/>
          </a:xfrm>
          <a:prstGeom prst="rect">
            <a:avLst/>
          </a:prstGeom>
        </p:spPr>
      </p:pic>
      <p:pic>
        <p:nvPicPr>
          <p:cNvPr id="13" name="Graphic 12" descr="Fire with solid fill">
            <a:extLst>
              <a:ext uri="{FF2B5EF4-FFF2-40B4-BE49-F238E27FC236}">
                <a16:creationId xmlns:a16="http://schemas.microsoft.com/office/drawing/2014/main" id="{D071929F-7C6B-8281-E366-65273BA0B2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24885" y="1718982"/>
            <a:ext cx="523574" cy="52357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A000761-FB1A-D05A-D686-E9B54063C15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30299" y="2911415"/>
            <a:ext cx="2141184" cy="120307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83F1C0F-4D6B-6651-08A2-30C10768CBCA}"/>
              </a:ext>
            </a:extLst>
          </p:cNvPr>
          <p:cNvSpPr txBox="1"/>
          <p:nvPr/>
        </p:nvSpPr>
        <p:spPr>
          <a:xfrm>
            <a:off x="4572000" y="2867589"/>
            <a:ext cx="39847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Smoke from wildfires in forests and grasslands can be a major source of air pollution.</a:t>
            </a:r>
          </a:p>
        </p:txBody>
      </p:sp>
      <p:pic>
        <p:nvPicPr>
          <p:cNvPr id="17" name="Graphic 16" descr="Fire with solid fill">
            <a:extLst>
              <a:ext uri="{FF2B5EF4-FFF2-40B4-BE49-F238E27FC236}">
                <a16:creationId xmlns:a16="http://schemas.microsoft.com/office/drawing/2014/main" id="{A3698653-5A7A-162D-0809-B87CF224F4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48426" y="2885013"/>
            <a:ext cx="523574" cy="52357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974DB46A-0B41-4DD1-EC50-4724655BD609}"/>
              </a:ext>
            </a:extLst>
          </p:cNvPr>
          <p:cNvSpPr txBox="1"/>
          <p:nvPr/>
        </p:nvSpPr>
        <p:spPr>
          <a:xfrm>
            <a:off x="4572000" y="3591268"/>
            <a:ext cx="398477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Several Canadian and US cities experience poor air quality this summer as a result of these wildfires!</a:t>
            </a:r>
          </a:p>
        </p:txBody>
      </p:sp>
      <p:pic>
        <p:nvPicPr>
          <p:cNvPr id="20" name="Graphic 19" descr="Fire with solid fill">
            <a:extLst>
              <a:ext uri="{FF2B5EF4-FFF2-40B4-BE49-F238E27FC236}">
                <a16:creationId xmlns:a16="http://schemas.microsoft.com/office/drawing/2014/main" id="{142CF5AC-B6B2-300A-E6C0-B67F39EEA1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48426" y="3608692"/>
            <a:ext cx="523574" cy="523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5599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E46BE6-614B-345F-227C-293A81C372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9540" y="91011"/>
            <a:ext cx="6996600" cy="715800"/>
          </a:xfrm>
        </p:spPr>
        <p:txBody>
          <a:bodyPr/>
          <a:lstStyle/>
          <a:p>
            <a:r>
              <a:rPr lang="en-US"/>
              <a:t>Measuring Air Quality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7BE3D6A-5DB9-4101-9093-FD24944DC81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</a:t>
            </a:fld>
            <a:endParaRPr lang="en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5A3BB0D1-136B-94C6-5C8A-7E93886417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0790" y="1180996"/>
            <a:ext cx="8002593" cy="1922100"/>
          </a:xfrm>
        </p:spPr>
        <p:txBody>
          <a:bodyPr/>
          <a:lstStyle/>
          <a:p>
            <a:pPr marL="101600" indent="0" algn="ctr">
              <a:buNone/>
            </a:pPr>
            <a:r>
              <a:rPr lang="en-US" b="1">
                <a:solidFill>
                  <a:schemeClr val="accent4">
                    <a:lumMod val="75000"/>
                  </a:schemeClr>
                </a:solidFill>
              </a:rPr>
              <a:t>Indicator: </a:t>
            </a:r>
            <a:r>
              <a:rPr lang="en-US">
                <a:solidFill>
                  <a:schemeClr val="tx1"/>
                </a:solidFill>
              </a:rPr>
              <a:t>something that can be counted or measured</a:t>
            </a:r>
            <a:br>
              <a:rPr lang="en-US">
                <a:solidFill>
                  <a:schemeClr val="tx1"/>
                </a:solidFill>
              </a:rPr>
            </a:br>
            <a:endParaRPr lang="en-US">
              <a:solidFill>
                <a:schemeClr val="tx1"/>
              </a:solidFill>
            </a:endParaRPr>
          </a:p>
          <a:p>
            <a:r>
              <a:rPr lang="en-US" b="1"/>
              <a:t>Mean Concentration</a:t>
            </a:r>
            <a:r>
              <a:rPr lang="en-US"/>
              <a:t> of PM2.5 fine particle pollution</a:t>
            </a:r>
          </a:p>
          <a:p>
            <a:r>
              <a:rPr lang="en-US" b="1"/>
              <a:t>Percent </a:t>
            </a:r>
            <a:r>
              <a:rPr lang="en-US"/>
              <a:t>of days each year that air pollution levels are higher than the “safe” value </a:t>
            </a:r>
            <a:endParaRPr lang="en-US" b="1"/>
          </a:p>
          <a:p>
            <a:r>
              <a:rPr lang="en-US" b="1"/>
              <a:t>Proportion</a:t>
            </a:r>
            <a:r>
              <a:rPr lang="en-US"/>
              <a:t> of a neighborhood that is less than 1 mile away from a coal mine</a:t>
            </a:r>
          </a:p>
          <a:p>
            <a:pPr marL="114300" indent="0">
              <a:buNone/>
            </a:pPr>
            <a:endParaRPr lang="en-US"/>
          </a:p>
          <a:p>
            <a:pPr marL="114300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6965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24D56-87DE-48F7-8BE2-775A8D7C19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3700" y="339346"/>
            <a:ext cx="6996600" cy="715800"/>
          </a:xfrm>
        </p:spPr>
        <p:txBody>
          <a:bodyPr/>
          <a:lstStyle/>
          <a:p>
            <a:r>
              <a:rPr lang="en-US"/>
              <a:t>Measuring Air Quality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D714AD-ED37-4053-8C58-15E9FEA4C2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4182" y="1540175"/>
            <a:ext cx="8002593" cy="1922100"/>
          </a:xfrm>
        </p:spPr>
        <p:txBody>
          <a:bodyPr/>
          <a:lstStyle/>
          <a:p>
            <a:pPr marL="114300" indent="0">
              <a:buNone/>
            </a:pPr>
            <a:r>
              <a:rPr lang="en-US" b="1">
                <a:solidFill>
                  <a:schemeClr val="accent4">
                    <a:lumMod val="75000"/>
                  </a:schemeClr>
                </a:solidFill>
              </a:rPr>
              <a:t>Index: </a:t>
            </a:r>
            <a:r>
              <a:rPr lang="en-US">
                <a:solidFill>
                  <a:schemeClr val="tx1"/>
                </a:solidFill>
              </a:rPr>
              <a:t>a combination of indicators represented by a single, new number</a:t>
            </a:r>
            <a:br>
              <a:rPr lang="en-US">
                <a:solidFill>
                  <a:schemeClr val="tx1"/>
                </a:solidFill>
              </a:rPr>
            </a:br>
            <a:endParaRPr lang="en-US">
              <a:solidFill>
                <a:schemeClr val="tx1"/>
              </a:solidFill>
            </a:endParaRPr>
          </a:p>
          <a:p>
            <a:r>
              <a:rPr lang="en-US" b="1"/>
              <a:t>Air pollution </a:t>
            </a:r>
            <a:r>
              <a:rPr lang="en-US"/>
              <a:t>combines the impacts of multiple pollutants like diesel fumes, ozone, and small particulates </a:t>
            </a:r>
            <a:endParaRPr lang="en-US" b="1"/>
          </a:p>
          <a:p>
            <a:endParaRPr lang="en-US"/>
          </a:p>
          <a:p>
            <a:pPr marL="101600" indent="0">
              <a:buNone/>
            </a:pPr>
            <a:r>
              <a:rPr lang="en-US" b="1">
                <a:solidFill>
                  <a:srgbClr val="00B0F0"/>
                </a:solidFill>
              </a:rPr>
              <a:t>AIR POLLUTION     =                             + </a:t>
            </a:r>
            <a:r>
              <a:rPr lang="en-US" b="1">
                <a:solidFill>
                  <a:schemeClr val="accent4">
                    <a:lumMod val="75000"/>
                  </a:schemeClr>
                </a:solidFill>
              </a:rPr>
              <a:t>                         </a:t>
            </a:r>
            <a:r>
              <a:rPr lang="en-US" b="1">
                <a:solidFill>
                  <a:srgbClr val="00B0F0"/>
                </a:solidFill>
              </a:rPr>
              <a:t> +</a:t>
            </a:r>
          </a:p>
          <a:p>
            <a:pPr marL="101600" indent="0">
              <a:buNone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21E120-6A63-4DED-8913-5679C9AA18D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</a:t>
            </a:fld>
            <a:endParaRPr lang="en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AC1333D-1A56-4CF3-B3CF-1E8E00F5BB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6649" y="3216695"/>
            <a:ext cx="943107" cy="87165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ED05AD0-9EA9-47DA-9623-D12C17EFB4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8162" y="3216694"/>
            <a:ext cx="943107" cy="87165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4F36722-EFC6-41FA-9CD2-02DAE7FF64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9676" y="3216694"/>
            <a:ext cx="943107" cy="871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821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491C2E-1078-7AB1-B5E9-3C16DEC955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2350" y="209534"/>
            <a:ext cx="6996600" cy="715800"/>
          </a:xfrm>
        </p:spPr>
        <p:txBody>
          <a:bodyPr/>
          <a:lstStyle/>
          <a:p>
            <a:r>
              <a:rPr lang="en-US"/>
              <a:t>Measuring Air Quality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C509FC-2414-60A1-5817-94BDAE94A94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</a:t>
            </a:fld>
            <a:endParaRPr lang="e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17E0436-5C4B-2246-1B4A-DD3A8A0B23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95" y="925334"/>
            <a:ext cx="4654303" cy="257698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03651F3-6714-A267-70DA-185172C463B2}"/>
              </a:ext>
            </a:extLst>
          </p:cNvPr>
          <p:cNvSpPr txBox="1"/>
          <p:nvPr/>
        </p:nvSpPr>
        <p:spPr>
          <a:xfrm>
            <a:off x="5054600" y="1008974"/>
            <a:ext cx="3422650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1" i="0" u="none" strike="noStrike" cap="none" normalizeH="0" baseline="0">
                <a:ln>
                  <a:noFill/>
                </a:ln>
                <a:solidFill>
                  <a:srgbClr val="00B050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Air Quality Index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>
                <a:ln>
                  <a:noFill/>
                </a:ln>
                <a:solidFill>
                  <a:srgbClr val="304E4E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The amount of air pollution is measured with the </a:t>
            </a:r>
            <a:r>
              <a:rPr kumimoji="0" lang="en-US" altLang="en-US" sz="1200" b="1" i="0" u="none" strike="noStrike" cap="none" normalizeH="0" baseline="0">
                <a:ln>
                  <a:noFill/>
                </a:ln>
                <a:solidFill>
                  <a:srgbClr val="00B050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Air Quality Index (AQI)</a:t>
            </a:r>
            <a:r>
              <a:rPr kumimoji="0" lang="en-US" altLang="en-US" sz="1200" b="0" i="0" u="none" strike="noStrike" cap="none" normalizeH="0" baseline="0">
                <a:ln>
                  <a:noFill/>
                </a:ln>
                <a:solidFill>
                  <a:srgbClr val="00B050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. </a:t>
            </a:r>
            <a:endParaRPr kumimoji="0" lang="en-US" altLang="en-US" sz="1200" b="0" i="0" u="none" strike="noStrike" cap="none" normalizeH="0" baseline="0">
              <a:ln>
                <a:noFill/>
              </a:ln>
              <a:solidFill>
                <a:srgbClr val="00B050"/>
              </a:solidFill>
              <a:effectLst/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3BC918E-16DA-DA3B-1F0C-95CCEEA49A41}"/>
              </a:ext>
            </a:extLst>
          </p:cNvPr>
          <p:cNvSpPr txBox="1"/>
          <p:nvPr/>
        </p:nvSpPr>
        <p:spPr>
          <a:xfrm>
            <a:off x="5153123" y="1969833"/>
            <a:ext cx="352560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1" i="0" u="none" strike="noStrike" cap="none" normalizeH="0" baseline="0">
                <a:ln>
                  <a:noFill/>
                </a:ln>
                <a:solidFill>
                  <a:srgbClr val="00B050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Pollutants Measured (Indicators):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200" b="0" i="0" u="none" strike="noStrike" cap="none" normalizeH="0" baseline="0">
                <a:ln>
                  <a:noFill/>
                </a:ln>
                <a:solidFill>
                  <a:srgbClr val="304E4E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ground-level ozone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200" b="0" i="0" u="none" strike="noStrike" cap="none" normalizeH="0" baseline="0">
                <a:ln>
                  <a:noFill/>
                </a:ln>
                <a:solidFill>
                  <a:srgbClr val="304E4E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particle pollution (also known as particulate matter, or aerosols, including </a:t>
            </a:r>
            <a:r>
              <a:rPr kumimoji="0" lang="en-US" altLang="en-US" sz="1200" b="1" i="0" u="none" strike="noStrike" cap="none" normalizeH="0" baseline="0">
                <a:ln>
                  <a:noFill/>
                </a:ln>
                <a:solidFill>
                  <a:srgbClr val="FFC000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PM2.5</a:t>
            </a:r>
            <a:r>
              <a:rPr kumimoji="0" lang="en-US" altLang="en-US" sz="1200" b="0" i="0" u="none" strike="noStrike" cap="none" normalizeH="0" baseline="0">
                <a:ln>
                  <a:noFill/>
                </a:ln>
                <a:solidFill>
                  <a:srgbClr val="304E4E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and PM10)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200" b="0" i="0" u="none" strike="noStrike" cap="none" normalizeH="0" baseline="0">
                <a:ln>
                  <a:noFill/>
                </a:ln>
                <a:solidFill>
                  <a:srgbClr val="304E4E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carbon monoxide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200" b="0" i="0" u="none" strike="noStrike" cap="none" normalizeH="0" baseline="0">
                <a:ln>
                  <a:noFill/>
                </a:ln>
                <a:solidFill>
                  <a:srgbClr val="304E4E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sulfur dioxide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200" b="0" i="0" u="none" strike="noStrike" cap="none" normalizeH="0" baseline="0">
                <a:ln>
                  <a:noFill/>
                </a:ln>
                <a:solidFill>
                  <a:srgbClr val="304E4E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nitrogen dioxide</a:t>
            </a:r>
            <a:endParaRPr kumimoji="0" lang="en-US" altLang="en-US" sz="1200" b="0" i="0" u="none" strike="noStrike" cap="none" normalizeH="0" baseline="0">
              <a:ln>
                <a:noFill/>
              </a:ln>
              <a:solidFill>
                <a:srgbClr val="087F9B"/>
              </a:solidFill>
              <a:effectLst/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3767448-D4B0-964D-EC5C-6A4C2DD30035}"/>
              </a:ext>
            </a:extLst>
          </p:cNvPr>
          <p:cNvSpPr txBox="1"/>
          <p:nvPr/>
        </p:nvSpPr>
        <p:spPr>
          <a:xfrm>
            <a:off x="561321" y="3743932"/>
            <a:ext cx="6996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/>
              <a:t>A formula which takes the highest value from all the pollutants measured is used to calculate </a:t>
            </a:r>
            <a:r>
              <a:rPr lang="en-US" sz="1200" b="1">
                <a:solidFill>
                  <a:srgbClr val="00B050"/>
                </a:solidFill>
              </a:rPr>
              <a:t>AQI.</a:t>
            </a:r>
          </a:p>
          <a:p>
            <a:r>
              <a:rPr lang="en-US" sz="1200">
                <a:solidFill>
                  <a:schemeClr val="tx1"/>
                </a:solidFill>
              </a:rPr>
              <a:t>During wildfires, </a:t>
            </a:r>
            <a:r>
              <a:rPr lang="en-US" sz="1200" b="1">
                <a:solidFill>
                  <a:srgbClr val="FFC000"/>
                </a:solidFill>
              </a:rPr>
              <a:t>PM2.5 </a:t>
            </a:r>
            <a:r>
              <a:rPr lang="en-US" sz="1200">
                <a:solidFill>
                  <a:schemeClr val="tx1"/>
                </a:solidFill>
              </a:rPr>
              <a:t>is typically the worst pollutant measured and used to calculate AQI.</a:t>
            </a:r>
          </a:p>
        </p:txBody>
      </p:sp>
      <p:pic>
        <p:nvPicPr>
          <p:cNvPr id="15" name="Picture 14" descr="A black and white logo&#10;&#10;Description automatically generated">
            <a:extLst>
              <a:ext uri="{FF2B5EF4-FFF2-40B4-BE49-F238E27FC236}">
                <a16:creationId xmlns:a16="http://schemas.microsoft.com/office/drawing/2014/main" id="{F5376C6F-6D7A-581A-ED89-533AE3447C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4896" y="2930353"/>
            <a:ext cx="732610" cy="677109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8EE53D1D-D2AA-71A1-C899-5E1AD56BE505}"/>
              </a:ext>
            </a:extLst>
          </p:cNvPr>
          <p:cNvSpPr/>
          <p:nvPr/>
        </p:nvSpPr>
        <p:spPr>
          <a:xfrm>
            <a:off x="7441539" y="2854375"/>
            <a:ext cx="808663" cy="859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686C8FC-7937-A207-BBC9-9EAED9D75ACD}"/>
              </a:ext>
            </a:extLst>
          </p:cNvPr>
          <p:cNvSpPr/>
          <p:nvPr/>
        </p:nvSpPr>
        <p:spPr>
          <a:xfrm>
            <a:off x="7406800" y="3544239"/>
            <a:ext cx="808663" cy="859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77CD20E-1464-5E79-ABDF-DCA8460ED342}"/>
              </a:ext>
            </a:extLst>
          </p:cNvPr>
          <p:cNvSpPr/>
          <p:nvPr/>
        </p:nvSpPr>
        <p:spPr>
          <a:xfrm rot="16200000">
            <a:off x="7164717" y="3183355"/>
            <a:ext cx="619272" cy="100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31FC951-D43A-1E4F-5219-07FFAD1B9062}"/>
              </a:ext>
            </a:extLst>
          </p:cNvPr>
          <p:cNvSpPr/>
          <p:nvPr/>
        </p:nvSpPr>
        <p:spPr>
          <a:xfrm rot="16200000">
            <a:off x="7863140" y="3200116"/>
            <a:ext cx="577950" cy="10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Graphic 16" descr="Fire with solid fill">
            <a:extLst>
              <a:ext uri="{FF2B5EF4-FFF2-40B4-BE49-F238E27FC236}">
                <a16:creationId xmlns:a16="http://schemas.microsoft.com/office/drawing/2014/main" id="{500BD9A5-5A76-551F-FFBC-46806153E6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927283" y="2937898"/>
            <a:ext cx="523574" cy="523574"/>
          </a:xfrm>
          <a:prstGeom prst="rect">
            <a:avLst/>
          </a:prstGeom>
        </p:spPr>
      </p:pic>
      <p:pic>
        <p:nvPicPr>
          <p:cNvPr id="18" name="Graphic 17" descr="Fire with solid fill">
            <a:extLst>
              <a:ext uri="{FF2B5EF4-FFF2-40B4-BE49-F238E27FC236}">
                <a16:creationId xmlns:a16="http://schemas.microsoft.com/office/drawing/2014/main" id="{81257A40-7C49-6DBE-1124-BE409DF60A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304497" y="3368424"/>
            <a:ext cx="523574" cy="523574"/>
          </a:xfrm>
          <a:prstGeom prst="rect">
            <a:avLst/>
          </a:prstGeom>
        </p:spPr>
      </p:pic>
      <p:pic>
        <p:nvPicPr>
          <p:cNvPr id="19" name="Graphic 18" descr="Fire with solid fill">
            <a:extLst>
              <a:ext uri="{FF2B5EF4-FFF2-40B4-BE49-F238E27FC236}">
                <a16:creationId xmlns:a16="http://schemas.microsoft.com/office/drawing/2014/main" id="{4FCEAF4E-3CF0-9F9D-CC08-C2A0F2817A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233310" y="2804203"/>
            <a:ext cx="523574" cy="523574"/>
          </a:xfrm>
          <a:prstGeom prst="rect">
            <a:avLst/>
          </a:prstGeom>
        </p:spPr>
      </p:pic>
      <p:pic>
        <p:nvPicPr>
          <p:cNvPr id="24" name="Graphic 23" descr="Fire with solid fill">
            <a:extLst>
              <a:ext uri="{FF2B5EF4-FFF2-40B4-BE49-F238E27FC236}">
                <a16:creationId xmlns:a16="http://schemas.microsoft.com/office/drawing/2014/main" id="{237367B7-0CAF-A810-6EC9-7D1FA22138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11345" y="3453165"/>
            <a:ext cx="523574" cy="523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5575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2FEC83-3F37-41F0-8B81-59F1529012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3700" y="89519"/>
            <a:ext cx="6996600" cy="715800"/>
          </a:xfrm>
        </p:spPr>
        <p:txBody>
          <a:bodyPr/>
          <a:lstStyle/>
          <a:p>
            <a:r>
              <a:rPr lang="en-US"/>
              <a:t>Interpreting Data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E0D923-38EB-4890-8C65-514669FD04E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7</a:t>
            </a:fld>
            <a:endParaRPr lang="en"/>
          </a:p>
        </p:txBody>
      </p:sp>
      <p:pic>
        <p:nvPicPr>
          <p:cNvPr id="1026" name="Picture 2" descr="Data Overload? Consider These 8 Metrics and Reports To Ease Your Load">
            <a:extLst>
              <a:ext uri="{FF2B5EF4-FFF2-40B4-BE49-F238E27FC236}">
                <a16:creationId xmlns:a16="http://schemas.microsoft.com/office/drawing/2014/main" id="{143D1740-324F-7E8A-B15F-DCA38235CB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3946" y="1156447"/>
            <a:ext cx="5935402" cy="3112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D6CB92F-B98A-971D-118F-C0A380D1867A}"/>
              </a:ext>
            </a:extLst>
          </p:cNvPr>
          <p:cNvSpPr txBox="1"/>
          <p:nvPr/>
        </p:nvSpPr>
        <p:spPr>
          <a:xfrm>
            <a:off x="0" y="1586752"/>
            <a:ext cx="284405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We know that using data to make decisions can lead to powerful solutions.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But how do we understand and interpret all this data?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It can be </a:t>
            </a:r>
            <a:r>
              <a:rPr lang="en-US" b="1">
                <a:solidFill>
                  <a:schemeClr val="accent4">
                    <a:lumMod val="75000"/>
                  </a:schemeClr>
                </a:solidFill>
              </a:rPr>
              <a:t>OVERWHELMING!</a:t>
            </a:r>
          </a:p>
        </p:txBody>
      </p:sp>
    </p:spTree>
    <p:extLst>
      <p:ext uri="{BB962C8B-B14F-4D97-AF65-F5344CB8AC3E}">
        <p14:creationId xmlns:p14="http://schemas.microsoft.com/office/powerpoint/2010/main" val="11486640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B92174-21F2-40C4-A80E-481D026590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2350" y="94375"/>
            <a:ext cx="6996600" cy="715800"/>
          </a:xfrm>
        </p:spPr>
        <p:txBody>
          <a:bodyPr/>
          <a:lstStyle/>
          <a:p>
            <a:r>
              <a:rPr lang="en-US"/>
              <a:t>What’s Your Point?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9834A8D-3FD7-42EC-AE7E-3AF32340BBF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8</a:t>
            </a:fld>
            <a:endParaRPr lang="en"/>
          </a:p>
        </p:txBody>
      </p:sp>
      <p:sp>
        <p:nvSpPr>
          <p:cNvPr id="4" name="Thought Bubble: Cloud 3">
            <a:extLst>
              <a:ext uri="{FF2B5EF4-FFF2-40B4-BE49-F238E27FC236}">
                <a16:creationId xmlns:a16="http://schemas.microsoft.com/office/drawing/2014/main" id="{9BD05243-C198-D086-1709-F6BBDF666D07}"/>
              </a:ext>
            </a:extLst>
          </p:cNvPr>
          <p:cNvSpPr/>
          <p:nvPr/>
        </p:nvSpPr>
        <p:spPr>
          <a:xfrm>
            <a:off x="4207615" y="941900"/>
            <a:ext cx="4826382" cy="2578196"/>
          </a:xfrm>
          <a:prstGeom prst="cloudCallou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56D0FB1-0A67-BA95-45F1-461AECECF64A}"/>
              </a:ext>
            </a:extLst>
          </p:cNvPr>
          <p:cNvSpPr txBox="1"/>
          <p:nvPr/>
        </p:nvSpPr>
        <p:spPr>
          <a:xfrm>
            <a:off x="4822489" y="1266702"/>
            <a:ext cx="348915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Do I want to see how an indicator changes over time?</a:t>
            </a:r>
          </a:p>
          <a:p>
            <a:endParaRPr lang="en-US" b="1">
              <a:solidFill>
                <a:schemeClr val="bg1"/>
              </a:solidFill>
            </a:endParaRPr>
          </a:p>
          <a:p>
            <a:r>
              <a:rPr lang="en-US" b="1">
                <a:solidFill>
                  <a:schemeClr val="bg1"/>
                </a:solidFill>
              </a:rPr>
              <a:t>Do I want to see if an indicator reaches a defined criteria?</a:t>
            </a:r>
          </a:p>
          <a:p>
            <a:endParaRPr lang="en-US" b="1">
              <a:solidFill>
                <a:schemeClr val="bg1"/>
              </a:solidFill>
            </a:endParaRPr>
          </a:p>
          <a:p>
            <a:r>
              <a:rPr lang="en-US" b="1">
                <a:solidFill>
                  <a:schemeClr val="bg1"/>
                </a:solidFill>
              </a:rPr>
              <a:t>Do I want to compare two indicators to determine their relationship?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109B60-E2CD-77AC-AC1B-7E406B96E6DA}"/>
              </a:ext>
            </a:extLst>
          </p:cNvPr>
          <p:cNvSpPr txBox="1"/>
          <p:nvPr/>
        </p:nvSpPr>
        <p:spPr>
          <a:xfrm>
            <a:off x="302508" y="1340661"/>
            <a:ext cx="373322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/>
              <a:t>Before creating a data visualization, you need to decide why you are making it.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/>
              <a:t>What information do you want people to understand?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/>
              <a:t>Data can tell us many things! It’s your job to understand what people need to know to understand and solve problems. </a:t>
            </a:r>
          </a:p>
        </p:txBody>
      </p:sp>
    </p:spTree>
    <p:extLst>
      <p:ext uri="{BB962C8B-B14F-4D97-AF65-F5344CB8AC3E}">
        <p14:creationId xmlns:p14="http://schemas.microsoft.com/office/powerpoint/2010/main" val="13757234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B92174-21F2-40C4-A80E-481D026590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2350" y="94375"/>
            <a:ext cx="6996600" cy="715800"/>
          </a:xfrm>
        </p:spPr>
        <p:txBody>
          <a:bodyPr/>
          <a:lstStyle/>
          <a:p>
            <a:r>
              <a:rPr lang="en-US"/>
              <a:t>Tables and Graphs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9834A8D-3FD7-42EC-AE7E-3AF32340BBF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9</a:t>
            </a:fld>
            <a:endParaRPr lang="en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8E45BB8-21E6-B798-F238-84C7AA300F5E}"/>
              </a:ext>
            </a:extLst>
          </p:cNvPr>
          <p:cNvSpPr txBox="1"/>
          <p:nvPr/>
        </p:nvSpPr>
        <p:spPr>
          <a:xfrm>
            <a:off x="867709" y="3135190"/>
            <a:ext cx="2581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/>
              <a:t>What does this data tell you?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137E18FA-CAF2-ED13-8989-0479FCA413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815" y="936644"/>
            <a:ext cx="3840817" cy="2143331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44" name="Group 43">
            <a:extLst>
              <a:ext uri="{FF2B5EF4-FFF2-40B4-BE49-F238E27FC236}">
                <a16:creationId xmlns:a16="http://schemas.microsoft.com/office/drawing/2014/main" id="{72C7CAEB-F640-5FBD-86A9-6B3138795735}"/>
              </a:ext>
            </a:extLst>
          </p:cNvPr>
          <p:cNvGrpSpPr/>
          <p:nvPr/>
        </p:nvGrpSpPr>
        <p:grpSpPr>
          <a:xfrm>
            <a:off x="4502882" y="936644"/>
            <a:ext cx="4299635" cy="2582567"/>
            <a:chOff x="4520649" y="936644"/>
            <a:chExt cx="4299635" cy="2582567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DD8E57D-CE05-CA1A-EDBE-5D80D1767721}"/>
                </a:ext>
              </a:extLst>
            </p:cNvPr>
            <p:cNvSpPr txBox="1"/>
            <p:nvPr/>
          </p:nvSpPr>
          <p:spPr>
            <a:xfrm>
              <a:off x="4800600" y="3201811"/>
              <a:ext cx="3334870" cy="3174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/>
                <a:t>How about this?</a:t>
              </a:r>
            </a:p>
          </p:txBody>
        </p: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04C595FD-BFAC-0858-855F-D9DFCAB8592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20649" y="936644"/>
              <a:ext cx="4299635" cy="2138698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1229B9B7-5543-D7CE-2AA8-4F7DF0AC2C3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94829" y="974575"/>
              <a:ext cx="1947976" cy="212210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7954811F-77DD-09EE-86BC-073D1B301082}"/>
              </a:ext>
            </a:extLst>
          </p:cNvPr>
          <p:cNvGrpSpPr/>
          <p:nvPr/>
        </p:nvGrpSpPr>
        <p:grpSpPr>
          <a:xfrm>
            <a:off x="4502882" y="936644"/>
            <a:ext cx="4299635" cy="2562680"/>
            <a:chOff x="4518550" y="931199"/>
            <a:chExt cx="4299635" cy="2562680"/>
          </a:xfrm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1332ABBB-85E4-F30E-2FDE-F13AF04BBFB6}"/>
                </a:ext>
              </a:extLst>
            </p:cNvPr>
            <p:cNvGrpSpPr/>
            <p:nvPr/>
          </p:nvGrpSpPr>
          <p:grpSpPr>
            <a:xfrm>
              <a:off x="4518550" y="931199"/>
              <a:ext cx="4299635" cy="2562680"/>
              <a:chOff x="4518550" y="939334"/>
              <a:chExt cx="4299635" cy="2562680"/>
            </a:xfrm>
          </p:grpSpPr>
          <p:pic>
            <p:nvPicPr>
              <p:cNvPr id="32" name="Picture 31">
                <a:extLst>
                  <a:ext uri="{FF2B5EF4-FFF2-40B4-BE49-F238E27FC236}">
                    <a16:creationId xmlns:a16="http://schemas.microsoft.com/office/drawing/2014/main" id="{BD152F38-1EBC-846F-6800-F07630A3A47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518550" y="939334"/>
                <a:ext cx="4299635" cy="2138698"/>
              </a:xfrm>
              <a:prstGeom prst="rect">
                <a:avLst/>
              </a:prstGeom>
            </p:spPr>
          </p:pic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4C368FFE-7FD3-CA5E-05EF-4E47A1E2F7E4}"/>
                  </a:ext>
                </a:extLst>
              </p:cNvPr>
              <p:cNvSpPr/>
              <p:nvPr/>
            </p:nvSpPr>
            <p:spPr>
              <a:xfrm>
                <a:off x="7597587" y="1715020"/>
                <a:ext cx="1136277" cy="110886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23BFD7EB-2E5D-6722-FF12-C7C02AB5D098}"/>
                  </a:ext>
                </a:extLst>
              </p:cNvPr>
              <p:cNvSpPr txBox="1"/>
              <p:nvPr/>
            </p:nvSpPr>
            <p:spPr>
              <a:xfrm>
                <a:off x="4800600" y="3184614"/>
                <a:ext cx="3334870" cy="31740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/>
                  <a:t>Is this better? Why?</a:t>
                </a:r>
              </a:p>
            </p:txBody>
          </p:sp>
        </p:grp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2CE492F-EA6E-21DB-4916-F52A77B73942}"/>
                </a:ext>
              </a:extLst>
            </p:cNvPr>
            <p:cNvSpPr txBox="1"/>
            <p:nvPr/>
          </p:nvSpPr>
          <p:spPr>
            <a:xfrm>
              <a:off x="6989949" y="2400200"/>
              <a:ext cx="54937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i="1">
                  <a:solidFill>
                    <a:schemeClr val="bg1"/>
                  </a:solidFill>
                </a:rPr>
                <a:t>Good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98583710-EAAE-51CE-72F2-009EADFE1087}"/>
                </a:ext>
              </a:extLst>
            </p:cNvPr>
            <p:cNvSpPr txBox="1"/>
            <p:nvPr/>
          </p:nvSpPr>
          <p:spPr>
            <a:xfrm>
              <a:off x="6745125" y="2176285"/>
              <a:ext cx="77940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i="1">
                  <a:solidFill>
                    <a:schemeClr val="bg1"/>
                  </a:solidFill>
                </a:rPr>
                <a:t>Moderate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FA378AA-2B7E-9B7B-8F09-755F74D2C6AA}"/>
                </a:ext>
              </a:extLst>
            </p:cNvPr>
            <p:cNvSpPr txBox="1"/>
            <p:nvPr/>
          </p:nvSpPr>
          <p:spPr>
            <a:xfrm>
              <a:off x="6045340" y="1924825"/>
              <a:ext cx="155014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i="1">
                  <a:solidFill>
                    <a:schemeClr val="bg1"/>
                  </a:solidFill>
                </a:rPr>
                <a:t>Unhealthy, Sensitive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2B72E261-F719-9274-1A49-C840903FCB1E}"/>
                </a:ext>
              </a:extLst>
            </p:cNvPr>
            <p:cNvSpPr txBox="1"/>
            <p:nvPr/>
          </p:nvSpPr>
          <p:spPr>
            <a:xfrm>
              <a:off x="6018307" y="1699642"/>
              <a:ext cx="155014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i="1">
                  <a:solidFill>
                    <a:schemeClr val="bg1"/>
                  </a:solidFill>
                </a:rPr>
                <a:t>Unhealthy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768B845-1E87-AA6E-C145-CB34FBEB6C9F}"/>
                </a:ext>
              </a:extLst>
            </p:cNvPr>
            <p:cNvSpPr txBox="1"/>
            <p:nvPr/>
          </p:nvSpPr>
          <p:spPr>
            <a:xfrm>
              <a:off x="5868098" y="1442580"/>
              <a:ext cx="155014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i="1">
                  <a:solidFill>
                    <a:schemeClr val="bg1"/>
                  </a:solidFill>
                </a:rPr>
                <a:t>Very Unhealthy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7947C377-3BA4-A77B-B1B0-A871721F969C}"/>
                </a:ext>
              </a:extLst>
            </p:cNvPr>
            <p:cNvSpPr txBox="1"/>
            <p:nvPr/>
          </p:nvSpPr>
          <p:spPr>
            <a:xfrm>
              <a:off x="5692961" y="1225585"/>
              <a:ext cx="155014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i="1">
                  <a:solidFill>
                    <a:schemeClr val="bg1"/>
                  </a:solidFill>
                </a:rPr>
                <a:t>Hazardous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23712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Quince template">
  <a:themeElements>
    <a:clrScheme name="Custom 347">
      <a:dk1>
        <a:srgbClr val="28324A"/>
      </a:dk1>
      <a:lt1>
        <a:srgbClr val="FFFFFF"/>
      </a:lt1>
      <a:dk2>
        <a:srgbClr val="707685"/>
      </a:dk2>
      <a:lt2>
        <a:srgbClr val="E5E5E5"/>
      </a:lt2>
      <a:accent1>
        <a:srgbClr val="00CEF6"/>
      </a:accent1>
      <a:accent2>
        <a:srgbClr val="3C78D8"/>
      </a:accent2>
      <a:accent3>
        <a:srgbClr val="00A7C8"/>
      </a:accent3>
      <a:accent4>
        <a:srgbClr val="8EC400"/>
      </a:accent4>
      <a:accent5>
        <a:srgbClr val="AFF000"/>
      </a:accent5>
      <a:accent6>
        <a:srgbClr val="7F7F7F"/>
      </a:accent6>
      <a:hlink>
        <a:srgbClr val="28324A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43286AB34EE94A82E78E6EAEBFD843" ma:contentTypeVersion="19" ma:contentTypeDescription="Create a new document." ma:contentTypeScope="" ma:versionID="60667c2a00ea98f8265fcbef8ea3c097">
  <xsd:schema xmlns:xsd="http://www.w3.org/2001/XMLSchema" xmlns:xs="http://www.w3.org/2001/XMLSchema" xmlns:p="http://schemas.microsoft.com/office/2006/metadata/properties" xmlns:ns1="http://schemas.microsoft.com/sharepoint/v3" xmlns:ns3="2565d629-5299-471d-9195-734900efdc88" xmlns:ns4="e3b91cd2-c31f-4b62-bf0e-c365d7078656" targetNamespace="http://schemas.microsoft.com/office/2006/metadata/properties" ma:root="true" ma:fieldsID="dcea389f95b1745d0e270ea3946ad85a" ns1:_="" ns3:_="" ns4:_="">
    <xsd:import namespace="http://schemas.microsoft.com/sharepoint/v3"/>
    <xsd:import namespace="2565d629-5299-471d-9195-734900efdc88"/>
    <xsd:import namespace="e3b91cd2-c31f-4b62-bf0e-c365d7078656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LengthInSeconds" minOccurs="0"/>
                <xsd:element ref="ns4:MediaServiceLocation" minOccurs="0"/>
                <xsd:element ref="ns4:_activity" minOccurs="0"/>
                <xsd:element ref="ns4:MediaServiceObjectDetectorVersions" minOccurs="0"/>
                <xsd:element ref="ns4:MediaServiceSystemTag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5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6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65d629-5299-471d-9195-734900efdc8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b91cd2-c31f-4b62-bf0e-c365d707865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4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_activity xmlns="e3b91cd2-c31f-4b62-bf0e-c365d7078656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ADBA47D-072F-4581-961B-8B1609F710B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2565d629-5299-471d-9195-734900efdc88"/>
    <ds:schemaRef ds:uri="e3b91cd2-c31f-4b62-bf0e-c365d707865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C758323-E82A-4F50-AF96-0DEB63A28721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2565d629-5299-471d-9195-734900efdc88"/>
    <ds:schemaRef ds:uri="http://schemas.microsoft.com/sharepoint/v3"/>
    <ds:schemaRef ds:uri="http://purl.org/dc/terms/"/>
    <ds:schemaRef ds:uri="http://schemas.openxmlformats.org/package/2006/metadata/core-properties"/>
    <ds:schemaRef ds:uri="e3b91cd2-c31f-4b62-bf0e-c365d7078656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D27198FE-44AF-4DB7-8D67-CF312258E7B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1916</Words>
  <Application>Microsoft Office PowerPoint</Application>
  <PresentationFormat>On-screen Show (16:9)</PresentationFormat>
  <Paragraphs>232</Paragraphs>
  <Slides>28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5" baseType="lpstr">
      <vt:lpstr>Arial</vt:lpstr>
      <vt:lpstr>Calibri</vt:lpstr>
      <vt:lpstr>Source Sans Pro</vt:lpstr>
      <vt:lpstr>Times New Roman</vt:lpstr>
      <vt:lpstr>Oswald</vt:lpstr>
      <vt:lpstr>Wingdings</vt:lpstr>
      <vt:lpstr>Quince template</vt:lpstr>
      <vt:lpstr>Data for Healthy Communities: Data Visualization</vt:lpstr>
      <vt:lpstr>Agenda</vt:lpstr>
      <vt:lpstr>Canadian Wildfires</vt:lpstr>
      <vt:lpstr>Measuring Air Quality</vt:lpstr>
      <vt:lpstr>Measuring Air Quality</vt:lpstr>
      <vt:lpstr>Measuring Air Quality</vt:lpstr>
      <vt:lpstr>Interpreting Data</vt:lpstr>
      <vt:lpstr>What’s Your Point?</vt:lpstr>
      <vt:lpstr>Tables and Graphs</vt:lpstr>
      <vt:lpstr>Deception with Data Visualizations</vt:lpstr>
      <vt:lpstr>Choosing Chart Types: Line Charts</vt:lpstr>
      <vt:lpstr>Scatter Plots</vt:lpstr>
      <vt:lpstr>Choosing Chart Types: Pie Charts</vt:lpstr>
      <vt:lpstr>PowerPoint Presentation</vt:lpstr>
      <vt:lpstr>A Note About Color</vt:lpstr>
      <vt:lpstr>Summary</vt:lpstr>
      <vt:lpstr>References and Additional Info</vt:lpstr>
      <vt:lpstr>Step 2:</vt:lpstr>
      <vt:lpstr>PowerPoint Presentation</vt:lpstr>
      <vt:lpstr>Definitions</vt:lpstr>
      <vt:lpstr>Examples: Indicator</vt:lpstr>
      <vt:lpstr>Examples: Index</vt:lpstr>
      <vt:lpstr>Examples: Percentile</vt:lpstr>
      <vt:lpstr>Examples: Census Tract</vt:lpstr>
      <vt:lpstr>Examples: Environmental Justice</vt:lpstr>
      <vt:lpstr>EJI Hierarchy</vt:lpstr>
      <vt:lpstr>Let’s check it out!</vt:lpstr>
      <vt:lpstr>Instructions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dc:creator>badger.60, Kelsey</dc:creator>
  <cp:lastModifiedBy>badger.60, Kelsey</cp:lastModifiedBy>
  <cp:revision>52</cp:revision>
  <dcterms:modified xsi:type="dcterms:W3CDTF">2025-03-17T16:06:16Z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0x0101001843286AB34EE94A82E78E6EAEBFD843</vt:lpwstr>
  </property>
</Properties>
</file>